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366" r:id="rId2"/>
    <p:sldId id="363" r:id="rId3"/>
    <p:sldId id="364" r:id="rId4"/>
    <p:sldId id="355" r:id="rId5"/>
    <p:sldId id="360" r:id="rId6"/>
    <p:sldId id="348" r:id="rId7"/>
    <p:sldId id="350" r:id="rId8"/>
    <p:sldId id="351" r:id="rId9"/>
    <p:sldId id="349" r:id="rId10"/>
    <p:sldId id="352" r:id="rId11"/>
    <p:sldId id="353" r:id="rId12"/>
    <p:sldId id="361" r:id="rId13"/>
    <p:sldId id="359" r:id="rId14"/>
    <p:sldId id="354" r:id="rId15"/>
    <p:sldId id="356" r:id="rId16"/>
    <p:sldId id="357" r:id="rId17"/>
    <p:sldId id="358" r:id="rId18"/>
    <p:sldId id="362" r:id="rId19"/>
    <p:sldId id="365" r:id="rId20"/>
    <p:sldId id="34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890E3A4-2D84-4591-A682-457BAE69318D}">
          <p14:sldIdLst>
            <p14:sldId id="366"/>
            <p14:sldId id="363"/>
            <p14:sldId id="364"/>
            <p14:sldId id="355"/>
            <p14:sldId id="360"/>
            <p14:sldId id="348"/>
            <p14:sldId id="350"/>
            <p14:sldId id="351"/>
            <p14:sldId id="349"/>
            <p14:sldId id="352"/>
            <p14:sldId id="353"/>
            <p14:sldId id="361"/>
            <p14:sldId id="359"/>
            <p14:sldId id="354"/>
            <p14:sldId id="356"/>
            <p14:sldId id="357"/>
            <p14:sldId id="358"/>
            <p14:sldId id="362"/>
            <p14:sldId id="365"/>
            <p14:sldId id="347"/>
          </p14:sldIdLst>
        </p14:section>
        <p14:section name="Untitled Section" id="{FCB0D212-FEFA-454A-8F41-9C4C5DE637D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4942" autoAdjust="0"/>
  </p:normalViewPr>
  <p:slideViewPr>
    <p:cSldViewPr snapToGrid="0">
      <p:cViewPr varScale="1">
        <p:scale>
          <a:sx n="86" d="100"/>
          <a:sy n="86" d="100"/>
        </p:scale>
        <p:origin x="149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E2BCA4-1AB8-4504-AE71-019ABE8B8D53}" type="datetimeFigureOut">
              <a:rPr lang="en-US" smtClean="0"/>
              <a:t>11/11/2024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C773BF-E5C9-44BF-B19B-39EF1F90376E}" type="slidenum">
              <a:rPr lang="en-US" smtClean="0"/>
              <a:t>‹#›</a:t>
            </a:fld>
            <a:endParaRPr lang="en-US"/>
          </a:p>
        </p:txBody>
      </p:sp>
    </p:spTree>
    <p:extLst>
      <p:ext uri="{BB962C8B-B14F-4D97-AF65-F5344CB8AC3E}">
        <p14:creationId xmlns:p14="http://schemas.microsoft.com/office/powerpoint/2010/main" val="5560002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github.com/cemakpolat/simple-iot-project.git"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https://medium.com/buildpiper/simplifying-containerization-with-docker-run-command-2f74e114f42a</a:t>
            </a:r>
          </a:p>
          <a:p>
            <a:endParaRPr lang="en-US" dirty="0" smtClean="0"/>
          </a:p>
          <a:p>
            <a:r>
              <a:rPr lang="en-US" dirty="0" smtClean="0"/>
              <a:t>https://github.com/IBA-Group-IT/IoT-data-simulator</a:t>
            </a:r>
          </a:p>
          <a:p>
            <a:endParaRPr lang="en-US" dirty="0" smtClean="0"/>
          </a:p>
          <a:p>
            <a:endParaRPr lang="en-US" dirty="0" smtClean="0"/>
          </a:p>
          <a:p>
            <a:r>
              <a:rPr lang="en-US" dirty="0" smtClean="0"/>
              <a:t>https://www.bevywise.com/blog/docker-mqtt-broker-easy-service-manageability/</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1</a:t>
            </a:fld>
            <a:endParaRPr lang="en-US"/>
          </a:p>
        </p:txBody>
      </p:sp>
    </p:spTree>
    <p:extLst>
      <p:ext uri="{BB962C8B-B14F-4D97-AF65-F5344CB8AC3E}">
        <p14:creationId xmlns:p14="http://schemas.microsoft.com/office/powerpoint/2010/main" val="12920162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https://github.com/tribp/Iot-Sim-in-Docker4AWS</a:t>
            </a:r>
          </a:p>
          <a:p>
            <a:r>
              <a:rPr lang="en-US" dirty="0" smtClean="0"/>
              <a:t>https://github.com/mgarciap/iot-sensor-simulator</a:t>
            </a:r>
          </a:p>
          <a:p>
            <a:r>
              <a:rPr lang="en-US" dirty="0" smtClean="0"/>
              <a:t>https://github.com/DamascenoRafael/mqtt-simulator</a:t>
            </a:r>
          </a:p>
          <a:p>
            <a:r>
              <a:rPr lang="en-US" dirty="0" smtClean="0"/>
              <a:t>https://github.com/DamascenoRafael/mqtt-simulator</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13</a:t>
            </a:fld>
            <a:endParaRPr lang="en-US"/>
          </a:p>
        </p:txBody>
      </p:sp>
    </p:spTree>
    <p:extLst>
      <p:ext uri="{BB962C8B-B14F-4D97-AF65-F5344CB8AC3E}">
        <p14:creationId xmlns:p14="http://schemas.microsoft.com/office/powerpoint/2010/main" val="2201803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https://github.com/tribp/Iot-Sim-in-Docker4AWS</a:t>
            </a:r>
          </a:p>
          <a:p>
            <a:r>
              <a:rPr lang="en-US" dirty="0" smtClean="0"/>
              <a:t>https://github.com/mgarciap/iot-sensor-simulator</a:t>
            </a:r>
          </a:p>
          <a:p>
            <a:r>
              <a:rPr lang="en-US" dirty="0" smtClean="0"/>
              <a:t>https://github.com/DamascenoRafael/mqtt-simulator</a:t>
            </a:r>
          </a:p>
          <a:p>
            <a:r>
              <a:rPr lang="en-US" dirty="0" smtClean="0"/>
              <a:t>https://github.com/DamascenoRafael/mqtt-simulator</a:t>
            </a:r>
          </a:p>
          <a:p>
            <a:endParaRPr lang="en-US" dirty="0" smtClean="0"/>
          </a:p>
          <a:p>
            <a:r>
              <a:rPr lang="en-US" dirty="0" smtClean="0"/>
              <a:t>https://github.com/fahdarhalai/IoTTempMonitoringSystem</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14</a:t>
            </a:fld>
            <a:endParaRPr lang="en-US"/>
          </a:p>
        </p:txBody>
      </p:sp>
    </p:spTree>
    <p:extLst>
      <p:ext uri="{BB962C8B-B14F-4D97-AF65-F5344CB8AC3E}">
        <p14:creationId xmlns:p14="http://schemas.microsoft.com/office/powerpoint/2010/main" val="1904499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https://github.com/DamascenoRafael/mqtt-simulator</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15</a:t>
            </a:fld>
            <a:endParaRPr lang="en-US"/>
          </a:p>
        </p:txBody>
      </p:sp>
    </p:spTree>
    <p:extLst>
      <p:ext uri="{BB962C8B-B14F-4D97-AF65-F5344CB8AC3E}">
        <p14:creationId xmlns:p14="http://schemas.microsoft.com/office/powerpoint/2010/main" val="522331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https://github.com/DamascenoRafael/mqtt-simulator</a:t>
            </a:r>
          </a:p>
          <a:p>
            <a:endParaRPr lang="en-US" dirty="0" smtClean="0"/>
          </a:p>
          <a:p>
            <a:r>
              <a:rPr lang="en-US" dirty="0" smtClean="0"/>
              <a:t>https://github.com/mgarciap/iot-sensor-simulator</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17</a:t>
            </a:fld>
            <a:endParaRPr lang="en-US"/>
          </a:p>
        </p:txBody>
      </p:sp>
    </p:spTree>
    <p:extLst>
      <p:ext uri="{BB962C8B-B14F-4D97-AF65-F5344CB8AC3E}">
        <p14:creationId xmlns:p14="http://schemas.microsoft.com/office/powerpoint/2010/main" val="2201415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https://medium.com/nerd-for-tech/creating-a-simple-iot-project-590342f6f904</a:t>
            </a:r>
          </a:p>
          <a:p>
            <a:r>
              <a:rPr lang="en-US" sz="1200" b="0" i="0" u="sng" kern="1200" dirty="0" smtClean="0">
                <a:solidFill>
                  <a:schemeClr val="tx1"/>
                </a:solidFill>
                <a:effectLst/>
                <a:latin typeface="+mn-lt"/>
                <a:ea typeface="+mn-ea"/>
                <a:cs typeface="+mn-cs"/>
                <a:hlinkClick r:id="rId3"/>
              </a:rPr>
              <a:t>https://github.com/cemakpolat/simple-iot-project.git</a:t>
            </a:r>
            <a:endParaRPr lang="en-US" dirty="0" smtClean="0"/>
          </a:p>
          <a:p>
            <a:r>
              <a:rPr lang="en-US" dirty="0" smtClean="0"/>
              <a:t>https://github.com/Fillo22/IoT-Monitoring</a:t>
            </a:r>
          </a:p>
          <a:p>
            <a:endParaRPr lang="en-US" dirty="0" smtClean="0"/>
          </a:p>
          <a:p>
            <a:r>
              <a:rPr lang="en-US" dirty="0" smtClean="0"/>
              <a:t>https://docs.aws.amazon.com/iot/latest/developerguide/mqtt.html</a:t>
            </a:r>
          </a:p>
          <a:p>
            <a:r>
              <a:rPr lang="en-US" dirty="0" smtClean="0"/>
              <a:t>https://github.com/phyunsj/iot-device-simulator-1-mqtt/blob/master/iot-simulator-mqtt.gif</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18</a:t>
            </a:fld>
            <a:endParaRPr lang="en-US"/>
          </a:p>
        </p:txBody>
      </p:sp>
    </p:spTree>
    <p:extLst>
      <p:ext uri="{BB962C8B-B14F-4D97-AF65-F5344CB8AC3E}">
        <p14:creationId xmlns:p14="http://schemas.microsoft.com/office/powerpoint/2010/main" val="3309452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https://medium.com/buildpiper/simplifying-containerization-with-docker-run-command-2f74e114f42a</a:t>
            </a:r>
          </a:p>
          <a:p>
            <a:endParaRPr lang="en-US" dirty="0" smtClean="0"/>
          </a:p>
          <a:p>
            <a:r>
              <a:rPr lang="en-US" dirty="0" smtClean="0"/>
              <a:t>https://github.com/IBA-Group-IT/IoT-data-simulator</a:t>
            </a:r>
          </a:p>
          <a:p>
            <a:endParaRPr lang="en-US" dirty="0" smtClean="0"/>
          </a:p>
          <a:p>
            <a:endParaRPr lang="en-US" dirty="0" smtClean="0"/>
          </a:p>
          <a:p>
            <a:r>
              <a:rPr lang="en-US" dirty="0" smtClean="0"/>
              <a:t>https://www.bevywise.com/blog/docker-mqtt-broker-easy-service-manageability/</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19</a:t>
            </a:fld>
            <a:endParaRPr lang="en-US"/>
          </a:p>
        </p:txBody>
      </p:sp>
    </p:spTree>
    <p:extLst>
      <p:ext uri="{BB962C8B-B14F-4D97-AF65-F5344CB8AC3E}">
        <p14:creationId xmlns:p14="http://schemas.microsoft.com/office/powerpoint/2010/main" val="3257664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https://medium.com/nerd-for-tech/everything-to-know-about-mqtt-message-queue-telemetry-transport-acbf32d1b761</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2</a:t>
            </a:fld>
            <a:endParaRPr lang="en-US"/>
          </a:p>
        </p:txBody>
      </p:sp>
    </p:spTree>
    <p:extLst>
      <p:ext uri="{BB962C8B-B14F-4D97-AF65-F5344CB8AC3E}">
        <p14:creationId xmlns:p14="http://schemas.microsoft.com/office/powerpoint/2010/main" val="3134380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Tutorial : Setting up an </a:t>
            </a:r>
            <a:r>
              <a:rPr lang="en-US" sz="1200" b="1" i="0" kern="1200" dirty="0" err="1" smtClean="0">
                <a:solidFill>
                  <a:schemeClr val="tx1"/>
                </a:solidFill>
                <a:effectLst/>
                <a:latin typeface="+mn-lt"/>
                <a:ea typeface="+mn-ea"/>
                <a:cs typeface="+mn-cs"/>
              </a:rPr>
              <a:t>Mosquitto</a:t>
            </a:r>
            <a:r>
              <a:rPr lang="en-US" sz="1200" b="1" i="0" kern="1200" dirty="0" smtClean="0">
                <a:solidFill>
                  <a:schemeClr val="tx1"/>
                </a:solidFill>
                <a:effectLst/>
                <a:latin typeface="+mn-lt"/>
                <a:ea typeface="+mn-ea"/>
                <a:cs typeface="+mn-cs"/>
              </a:rPr>
              <a:t> MQTT With Docker</a:t>
            </a:r>
          </a:p>
          <a:p>
            <a:r>
              <a:rPr lang="en-US" dirty="0" smtClean="0"/>
              <a:t>https://medium.com/@krisnawhy300/tutorial-setting-up-an-mosquitto-mqtt-with-docker-0c37d8f7cbe7</a:t>
            </a:r>
          </a:p>
          <a:p>
            <a:r>
              <a:rPr lang="en-US" dirty="0" smtClean="0"/>
              <a:t>https://github.com/4nx/mosquitto</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4</a:t>
            </a:fld>
            <a:endParaRPr lang="en-US"/>
          </a:p>
        </p:txBody>
      </p:sp>
    </p:spTree>
    <p:extLst>
      <p:ext uri="{BB962C8B-B14F-4D97-AF65-F5344CB8AC3E}">
        <p14:creationId xmlns:p14="http://schemas.microsoft.com/office/powerpoint/2010/main" val="1393897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Quick Start</a:t>
            </a:r>
          </a:p>
          <a:p>
            <a:r>
              <a:rPr lang="en-US" sz="1200" b="0" i="0" kern="1200" dirty="0" smtClean="0">
                <a:solidFill>
                  <a:schemeClr val="tx1"/>
                </a:solidFill>
                <a:effectLst/>
                <a:latin typeface="+mn-lt"/>
                <a:ea typeface="+mn-ea"/>
                <a:cs typeface="+mn-cs"/>
              </a:rPr>
              <a:t>Use Case</a:t>
            </a:r>
          </a:p>
          <a:p>
            <a:r>
              <a:rPr lang="en-US" sz="1200" b="0" i="0" kern="1200" dirty="0" smtClean="0">
                <a:solidFill>
                  <a:schemeClr val="tx1"/>
                </a:solidFill>
                <a:effectLst/>
                <a:latin typeface="+mn-lt"/>
                <a:ea typeface="+mn-ea"/>
                <a:cs typeface="+mn-cs"/>
              </a:rPr>
              <a:t>System Architecture</a:t>
            </a:r>
          </a:p>
          <a:p>
            <a:r>
              <a:rPr lang="en-US" sz="1200" b="0" i="0" kern="1200" dirty="0" smtClean="0">
                <a:solidFill>
                  <a:schemeClr val="tx1"/>
                </a:solidFill>
                <a:effectLst/>
                <a:latin typeface="+mn-lt"/>
                <a:ea typeface="+mn-ea"/>
                <a:cs typeface="+mn-cs"/>
              </a:rPr>
              <a:t>Required Technologies</a:t>
            </a:r>
          </a:p>
          <a:p>
            <a:r>
              <a:rPr lang="en-US" sz="1200" b="0" i="0" kern="1200" dirty="0" smtClean="0">
                <a:solidFill>
                  <a:schemeClr val="tx1"/>
                </a:solidFill>
                <a:effectLst/>
                <a:latin typeface="+mn-lt"/>
                <a:ea typeface="+mn-ea"/>
                <a:cs typeface="+mn-cs"/>
              </a:rPr>
              <a:t>System Components</a:t>
            </a:r>
          </a:p>
          <a:p>
            <a:r>
              <a:rPr lang="en-US" sz="1200" b="0" i="0" kern="1200" dirty="0" smtClean="0">
                <a:solidFill>
                  <a:schemeClr val="tx1"/>
                </a:solidFill>
                <a:effectLst/>
                <a:latin typeface="+mn-lt"/>
                <a:ea typeface="+mn-ea"/>
                <a:cs typeface="+mn-cs"/>
              </a:rPr>
              <a:t>MQTT Broker Configuration</a:t>
            </a:r>
          </a:p>
          <a:p>
            <a:r>
              <a:rPr lang="en-US" sz="1200" b="0" i="0" kern="1200" dirty="0" err="1" smtClean="0">
                <a:solidFill>
                  <a:schemeClr val="tx1"/>
                </a:solidFill>
                <a:effectLst/>
                <a:latin typeface="+mn-lt"/>
                <a:ea typeface="+mn-ea"/>
                <a:cs typeface="+mn-cs"/>
              </a:rPr>
              <a:t>IoT</a:t>
            </a:r>
            <a:r>
              <a:rPr lang="en-US" sz="1200" b="0" i="0" kern="1200" dirty="0" smtClean="0">
                <a:solidFill>
                  <a:schemeClr val="tx1"/>
                </a:solidFill>
                <a:effectLst/>
                <a:latin typeface="+mn-lt"/>
                <a:ea typeface="+mn-ea"/>
                <a:cs typeface="+mn-cs"/>
              </a:rPr>
              <a:t> Data Model Design</a:t>
            </a:r>
          </a:p>
          <a:p>
            <a:r>
              <a:rPr lang="en-US" sz="1200" b="0" i="0" kern="1200" dirty="0" smtClean="0">
                <a:solidFill>
                  <a:schemeClr val="tx1"/>
                </a:solidFill>
                <a:effectLst/>
                <a:latin typeface="+mn-lt"/>
                <a:ea typeface="+mn-ea"/>
                <a:cs typeface="+mn-cs"/>
              </a:rPr>
              <a:t>Simulated </a:t>
            </a:r>
            <a:r>
              <a:rPr lang="en-US" sz="1200" b="0" i="0" kern="1200" dirty="0" err="1" smtClean="0">
                <a:solidFill>
                  <a:schemeClr val="tx1"/>
                </a:solidFill>
                <a:effectLst/>
                <a:latin typeface="+mn-lt"/>
                <a:ea typeface="+mn-ea"/>
                <a:cs typeface="+mn-cs"/>
              </a:rPr>
              <a:t>IoT</a:t>
            </a:r>
            <a:r>
              <a:rPr lang="en-US" sz="1200" b="0" i="0" kern="1200" dirty="0" smtClean="0">
                <a:solidFill>
                  <a:schemeClr val="tx1"/>
                </a:solidFill>
                <a:effectLst/>
                <a:latin typeface="+mn-lt"/>
                <a:ea typeface="+mn-ea"/>
                <a:cs typeface="+mn-cs"/>
              </a:rPr>
              <a:t> Sensor Implementation</a:t>
            </a:r>
          </a:p>
          <a:p>
            <a:r>
              <a:rPr lang="en-US" sz="1200" b="0" i="0" kern="1200" dirty="0" smtClean="0">
                <a:solidFill>
                  <a:schemeClr val="tx1"/>
                </a:solidFill>
                <a:effectLst/>
                <a:latin typeface="+mn-lt"/>
                <a:ea typeface="+mn-ea"/>
                <a:cs typeface="+mn-cs"/>
              </a:rPr>
              <a:t>Data </a:t>
            </a:r>
            <a:r>
              <a:rPr lang="en-US" sz="1200" b="0" i="0" kern="1200" dirty="0" err="1" smtClean="0">
                <a:solidFill>
                  <a:schemeClr val="tx1"/>
                </a:solidFill>
                <a:effectLst/>
                <a:latin typeface="+mn-lt"/>
                <a:ea typeface="+mn-ea"/>
                <a:cs typeface="+mn-cs"/>
              </a:rPr>
              <a:t>Processing&amp;Observer</a:t>
            </a:r>
            <a:r>
              <a:rPr lang="en-US" sz="1200" b="0" i="0" kern="1200" dirty="0" smtClean="0">
                <a:solidFill>
                  <a:schemeClr val="tx1"/>
                </a:solidFill>
                <a:effectLst/>
                <a:latin typeface="+mn-lt"/>
                <a:ea typeface="+mn-ea"/>
                <a:cs typeface="+mn-cs"/>
              </a:rPr>
              <a:t> Service Implementation</a:t>
            </a:r>
          </a:p>
          <a:p>
            <a:r>
              <a:rPr lang="en-US" sz="1200" b="0" i="0" kern="1200" dirty="0" smtClean="0">
                <a:solidFill>
                  <a:schemeClr val="tx1"/>
                </a:solidFill>
                <a:effectLst/>
                <a:latin typeface="+mn-lt"/>
                <a:ea typeface="+mn-ea"/>
                <a:cs typeface="+mn-cs"/>
              </a:rPr>
              <a:t>Data </a:t>
            </a:r>
            <a:r>
              <a:rPr lang="en-US" sz="1200" b="0" i="0" kern="1200" dirty="0" err="1" smtClean="0">
                <a:solidFill>
                  <a:schemeClr val="tx1"/>
                </a:solidFill>
                <a:effectLst/>
                <a:latin typeface="+mn-lt"/>
                <a:ea typeface="+mn-ea"/>
                <a:cs typeface="+mn-cs"/>
              </a:rPr>
              <a:t>Storing&amp;Requesting</a:t>
            </a:r>
            <a:r>
              <a:rPr lang="en-US" sz="1200" b="0" i="0" kern="1200" dirty="0" smtClean="0">
                <a:solidFill>
                  <a:schemeClr val="tx1"/>
                </a:solidFill>
                <a:effectLst/>
                <a:latin typeface="+mn-lt"/>
                <a:ea typeface="+mn-ea"/>
                <a:cs typeface="+mn-cs"/>
              </a:rPr>
              <a:t> Service Implementation</a:t>
            </a:r>
          </a:p>
          <a:p>
            <a:r>
              <a:rPr lang="en-US" sz="1200" b="0" i="0" kern="1200" dirty="0" smtClean="0">
                <a:solidFill>
                  <a:schemeClr val="tx1"/>
                </a:solidFill>
                <a:effectLst/>
                <a:latin typeface="+mn-lt"/>
                <a:ea typeface="+mn-ea"/>
                <a:cs typeface="+mn-cs"/>
              </a:rPr>
              <a:t>User Web Interface Implementation</a:t>
            </a:r>
          </a:p>
          <a:p>
            <a:r>
              <a:rPr lang="en-US" sz="1200" b="0" i="0" kern="1200" dirty="0" smtClean="0">
                <a:solidFill>
                  <a:schemeClr val="tx1"/>
                </a:solidFill>
                <a:effectLst/>
                <a:latin typeface="+mn-lt"/>
                <a:ea typeface="+mn-ea"/>
                <a:cs typeface="+mn-cs"/>
              </a:rPr>
              <a:t>Predictive Maintenance Service Implementation (TODO)</a:t>
            </a:r>
          </a:p>
          <a:p>
            <a:r>
              <a:rPr lang="en-US" sz="1200" b="0" i="0" kern="1200" dirty="0" smtClean="0">
                <a:solidFill>
                  <a:schemeClr val="tx1"/>
                </a:solidFill>
                <a:effectLst/>
                <a:latin typeface="+mn-lt"/>
                <a:ea typeface="+mn-ea"/>
                <a:cs typeface="+mn-cs"/>
              </a:rPr>
              <a:t>6. Future Works</a:t>
            </a:r>
          </a:p>
          <a:p>
            <a:endParaRPr lang="en-US" dirty="0" smtClean="0"/>
          </a:p>
          <a:p>
            <a:endParaRPr lang="en-US" dirty="0" smtClean="0"/>
          </a:p>
          <a:p>
            <a:endParaRPr lang="en-US" dirty="0" smtClean="0"/>
          </a:p>
          <a:p>
            <a:endParaRPr lang="en-US" dirty="0" smtClean="0"/>
          </a:p>
          <a:p>
            <a:r>
              <a:rPr lang="en-US" dirty="0" smtClean="0"/>
              <a:t>https://medium.com/nerd-for-tech/creating-a-simple-iot-project-590342f6f904</a:t>
            </a:r>
          </a:p>
          <a:p>
            <a:r>
              <a:rPr lang="en-US" dirty="0" smtClean="0"/>
              <a:t>https://github.com/cemakpolat/simple-iot-project</a:t>
            </a:r>
          </a:p>
          <a:p>
            <a:r>
              <a:rPr lang="en-US" dirty="0" smtClean="0"/>
              <a:t>https://thingsboard.io/docs/samples/raspberry/temperature/</a:t>
            </a:r>
          </a:p>
          <a:p>
            <a:endParaRPr lang="en-US" dirty="0" smtClean="0"/>
          </a:p>
          <a:p>
            <a:r>
              <a:rPr lang="en-US" dirty="0" smtClean="0"/>
              <a:t>https://github.com/fahdarhalai/IoTTempMonitoringSystem</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5</a:t>
            </a:fld>
            <a:endParaRPr lang="en-US"/>
          </a:p>
        </p:txBody>
      </p:sp>
    </p:spTree>
    <p:extLst>
      <p:ext uri="{BB962C8B-B14F-4D97-AF65-F5344CB8AC3E}">
        <p14:creationId xmlns:p14="http://schemas.microsoft.com/office/powerpoint/2010/main" val="3888568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https://medium.com/buildpiper/simplifying-containerization-with-docker-run-command-2f74e114f42a</a:t>
            </a:r>
          </a:p>
          <a:p>
            <a:endParaRPr lang="en-US" dirty="0" smtClean="0"/>
          </a:p>
          <a:p>
            <a:r>
              <a:rPr lang="en-US" dirty="0" smtClean="0"/>
              <a:t>https://github.com/IBA-Group-IT/IoT-data-simulator</a:t>
            </a:r>
          </a:p>
          <a:p>
            <a:endParaRPr lang="en-US" dirty="0" smtClean="0"/>
          </a:p>
          <a:p>
            <a:endParaRPr lang="en-US" dirty="0" smtClean="0"/>
          </a:p>
          <a:p>
            <a:r>
              <a:rPr lang="en-US" dirty="0" smtClean="0"/>
              <a:t>https://www.bevywise.com/blog/docker-mqtt-broker-easy-service-manageability/</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6</a:t>
            </a:fld>
            <a:endParaRPr lang="en-US"/>
          </a:p>
        </p:txBody>
      </p:sp>
    </p:spTree>
    <p:extLst>
      <p:ext uri="{BB962C8B-B14F-4D97-AF65-F5344CB8AC3E}">
        <p14:creationId xmlns:p14="http://schemas.microsoft.com/office/powerpoint/2010/main" val="4194747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https://github.com/docker/getting-started-todo-app</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7</a:t>
            </a:fld>
            <a:endParaRPr lang="en-US"/>
          </a:p>
        </p:txBody>
      </p:sp>
    </p:spTree>
    <p:extLst>
      <p:ext uri="{BB962C8B-B14F-4D97-AF65-F5344CB8AC3E}">
        <p14:creationId xmlns:p14="http://schemas.microsoft.com/office/powerpoint/2010/main" val="774140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https://docs.docker.com/get-started/workshop/02_our_app/</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8</a:t>
            </a:fld>
            <a:endParaRPr lang="en-US"/>
          </a:p>
        </p:txBody>
      </p:sp>
    </p:spTree>
    <p:extLst>
      <p:ext uri="{BB962C8B-B14F-4D97-AF65-F5344CB8AC3E}">
        <p14:creationId xmlns:p14="http://schemas.microsoft.com/office/powerpoint/2010/main" val="2953782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https://github.com/IBA-Group-IT/IoT-data-simulator?tab=readme-ov-file</a:t>
            </a:r>
          </a:p>
          <a:p>
            <a:r>
              <a:rPr lang="en-US" dirty="0" smtClean="0"/>
              <a:t>https://github.com/tribp</a:t>
            </a:r>
          </a:p>
          <a:p>
            <a:endParaRPr lang="en-US" dirty="0" smtClean="0"/>
          </a:p>
          <a:p>
            <a:r>
              <a:rPr lang="en-US" dirty="0" smtClean="0"/>
              <a:t>https://github.com/tribp/DSMR-Fluvius-S1-port-simulator</a:t>
            </a:r>
          </a:p>
          <a:p>
            <a:endParaRPr lang="en-US" dirty="0" smtClean="0"/>
          </a:p>
          <a:p>
            <a:r>
              <a:rPr lang="en-US" dirty="0" smtClean="0"/>
              <a:t>https://github.com/tribp/Iot-Sim-in-Docker4AWS</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11</a:t>
            </a:fld>
            <a:endParaRPr lang="en-US"/>
          </a:p>
        </p:txBody>
      </p:sp>
    </p:spTree>
    <p:extLst>
      <p:ext uri="{BB962C8B-B14F-4D97-AF65-F5344CB8AC3E}">
        <p14:creationId xmlns:p14="http://schemas.microsoft.com/office/powerpoint/2010/main" val="1947993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https://www.niagahoster.co.id/blog/git-tutorial-dasar/</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12</a:t>
            </a:fld>
            <a:endParaRPr lang="en-US"/>
          </a:p>
        </p:txBody>
      </p:sp>
    </p:spTree>
    <p:extLst>
      <p:ext uri="{BB962C8B-B14F-4D97-AF65-F5344CB8AC3E}">
        <p14:creationId xmlns:p14="http://schemas.microsoft.com/office/powerpoint/2010/main" val="3799612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02E3185-5D7B-4653-B2AD-B25B114B2E84}" type="datetimeFigureOut">
              <a:rPr lang="en-US" smtClean="0"/>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8D3C09-E5C8-41E8-805C-CE6142B58530}" type="slidenum">
              <a:rPr lang="en-US" smtClean="0"/>
              <a:t>‹#›</a:t>
            </a:fld>
            <a:endParaRPr lang="en-US"/>
          </a:p>
        </p:txBody>
      </p:sp>
    </p:spTree>
    <p:extLst>
      <p:ext uri="{BB962C8B-B14F-4D97-AF65-F5344CB8AC3E}">
        <p14:creationId xmlns:p14="http://schemas.microsoft.com/office/powerpoint/2010/main" val="242816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02E3185-5D7B-4653-B2AD-B25B114B2E84}" type="datetimeFigureOut">
              <a:rPr lang="en-US" smtClean="0"/>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8D3C09-E5C8-41E8-805C-CE6142B58530}" type="slidenum">
              <a:rPr lang="en-US" smtClean="0"/>
              <a:t>‹#›</a:t>
            </a:fld>
            <a:endParaRPr lang="en-US"/>
          </a:p>
        </p:txBody>
      </p:sp>
    </p:spTree>
    <p:extLst>
      <p:ext uri="{BB962C8B-B14F-4D97-AF65-F5344CB8AC3E}">
        <p14:creationId xmlns:p14="http://schemas.microsoft.com/office/powerpoint/2010/main" val="4007658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02E3185-5D7B-4653-B2AD-B25B114B2E84}" type="datetimeFigureOut">
              <a:rPr lang="en-US" smtClean="0"/>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8D3C09-E5C8-41E8-805C-CE6142B58530}" type="slidenum">
              <a:rPr lang="en-US" smtClean="0"/>
              <a:t>‹#›</a:t>
            </a:fld>
            <a:endParaRPr lang="en-US"/>
          </a:p>
        </p:txBody>
      </p:sp>
    </p:spTree>
    <p:extLst>
      <p:ext uri="{BB962C8B-B14F-4D97-AF65-F5344CB8AC3E}">
        <p14:creationId xmlns:p14="http://schemas.microsoft.com/office/powerpoint/2010/main" val="2680750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02E3185-5D7B-4653-B2AD-B25B114B2E84}" type="datetimeFigureOut">
              <a:rPr lang="en-US" smtClean="0"/>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8D3C09-E5C8-41E8-805C-CE6142B58530}" type="slidenum">
              <a:rPr lang="en-US" smtClean="0"/>
              <a:t>‹#›</a:t>
            </a:fld>
            <a:endParaRPr lang="en-US"/>
          </a:p>
        </p:txBody>
      </p:sp>
    </p:spTree>
    <p:extLst>
      <p:ext uri="{BB962C8B-B14F-4D97-AF65-F5344CB8AC3E}">
        <p14:creationId xmlns:p14="http://schemas.microsoft.com/office/powerpoint/2010/main" val="3962924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02E3185-5D7B-4653-B2AD-B25B114B2E84}" type="datetimeFigureOut">
              <a:rPr lang="en-US" smtClean="0"/>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8D3C09-E5C8-41E8-805C-CE6142B58530}" type="slidenum">
              <a:rPr lang="en-US" smtClean="0"/>
              <a:t>‹#›</a:t>
            </a:fld>
            <a:endParaRPr lang="en-US"/>
          </a:p>
        </p:txBody>
      </p:sp>
    </p:spTree>
    <p:extLst>
      <p:ext uri="{BB962C8B-B14F-4D97-AF65-F5344CB8AC3E}">
        <p14:creationId xmlns:p14="http://schemas.microsoft.com/office/powerpoint/2010/main" val="2380925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02E3185-5D7B-4653-B2AD-B25B114B2E84}" type="datetimeFigureOut">
              <a:rPr lang="en-US" smtClean="0"/>
              <a:t>11/11/2024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8D3C09-E5C8-41E8-805C-CE6142B58530}" type="slidenum">
              <a:rPr lang="en-US" smtClean="0"/>
              <a:t>‹#›</a:t>
            </a:fld>
            <a:endParaRPr lang="en-US"/>
          </a:p>
        </p:txBody>
      </p:sp>
    </p:spTree>
    <p:extLst>
      <p:ext uri="{BB962C8B-B14F-4D97-AF65-F5344CB8AC3E}">
        <p14:creationId xmlns:p14="http://schemas.microsoft.com/office/powerpoint/2010/main" val="35279396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02E3185-5D7B-4653-B2AD-B25B114B2E84}" type="datetimeFigureOut">
              <a:rPr lang="en-US" smtClean="0"/>
              <a:t>11/11/2024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8D3C09-E5C8-41E8-805C-CE6142B58530}" type="slidenum">
              <a:rPr lang="en-US" smtClean="0"/>
              <a:t>‹#›</a:t>
            </a:fld>
            <a:endParaRPr lang="en-US"/>
          </a:p>
        </p:txBody>
      </p:sp>
    </p:spTree>
    <p:extLst>
      <p:ext uri="{BB962C8B-B14F-4D97-AF65-F5344CB8AC3E}">
        <p14:creationId xmlns:p14="http://schemas.microsoft.com/office/powerpoint/2010/main" val="2518641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02E3185-5D7B-4653-B2AD-B25B114B2E84}" type="datetimeFigureOut">
              <a:rPr lang="en-US" smtClean="0"/>
              <a:t>11/11/2024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8D3C09-E5C8-41E8-805C-CE6142B58530}" type="slidenum">
              <a:rPr lang="en-US" smtClean="0"/>
              <a:t>‹#›</a:t>
            </a:fld>
            <a:endParaRPr lang="en-US"/>
          </a:p>
        </p:txBody>
      </p:sp>
    </p:spTree>
    <p:extLst>
      <p:ext uri="{BB962C8B-B14F-4D97-AF65-F5344CB8AC3E}">
        <p14:creationId xmlns:p14="http://schemas.microsoft.com/office/powerpoint/2010/main" val="166515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2E3185-5D7B-4653-B2AD-B25B114B2E84}" type="datetimeFigureOut">
              <a:rPr lang="en-US" smtClean="0"/>
              <a:t>11/11/2024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8D3C09-E5C8-41E8-805C-CE6142B58530}" type="slidenum">
              <a:rPr lang="en-US" smtClean="0"/>
              <a:t>‹#›</a:t>
            </a:fld>
            <a:endParaRPr lang="en-US"/>
          </a:p>
        </p:txBody>
      </p:sp>
    </p:spTree>
    <p:extLst>
      <p:ext uri="{BB962C8B-B14F-4D97-AF65-F5344CB8AC3E}">
        <p14:creationId xmlns:p14="http://schemas.microsoft.com/office/powerpoint/2010/main" val="4056652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02E3185-5D7B-4653-B2AD-B25B114B2E84}" type="datetimeFigureOut">
              <a:rPr lang="en-US" smtClean="0"/>
              <a:t>11/11/2024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8D3C09-E5C8-41E8-805C-CE6142B58530}" type="slidenum">
              <a:rPr lang="en-US" smtClean="0"/>
              <a:t>‹#›</a:t>
            </a:fld>
            <a:endParaRPr lang="en-US"/>
          </a:p>
        </p:txBody>
      </p:sp>
    </p:spTree>
    <p:extLst>
      <p:ext uri="{BB962C8B-B14F-4D97-AF65-F5344CB8AC3E}">
        <p14:creationId xmlns:p14="http://schemas.microsoft.com/office/powerpoint/2010/main" val="3596444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02E3185-5D7B-4653-B2AD-B25B114B2E84}" type="datetimeFigureOut">
              <a:rPr lang="en-US" smtClean="0"/>
              <a:t>11/11/2024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8D3C09-E5C8-41E8-805C-CE6142B58530}" type="slidenum">
              <a:rPr lang="en-US" smtClean="0"/>
              <a:t>‹#›</a:t>
            </a:fld>
            <a:endParaRPr lang="en-US"/>
          </a:p>
        </p:txBody>
      </p:sp>
    </p:spTree>
    <p:extLst>
      <p:ext uri="{BB962C8B-B14F-4D97-AF65-F5344CB8AC3E}">
        <p14:creationId xmlns:p14="http://schemas.microsoft.com/office/powerpoint/2010/main" val="576639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2E3185-5D7B-4653-B2AD-B25B114B2E84}" type="datetimeFigureOut">
              <a:rPr lang="en-US" smtClean="0"/>
              <a:t>11/11/2024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8D3C09-E5C8-41E8-805C-CE6142B58530}" type="slidenum">
              <a:rPr lang="en-US" smtClean="0"/>
              <a:t>‹#›</a:t>
            </a:fld>
            <a:endParaRPr lang="en-US"/>
          </a:p>
        </p:txBody>
      </p:sp>
    </p:spTree>
    <p:extLst>
      <p:ext uri="{BB962C8B-B14F-4D97-AF65-F5344CB8AC3E}">
        <p14:creationId xmlns:p14="http://schemas.microsoft.com/office/powerpoint/2010/main" val="32938925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gif"/></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hyperlink" Target="https://docs.docker.com/get-started/docker-concepts/the-basics/what-is-a-containe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docs.docker.com/reference/cli/docker/container/run/"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docs.docker.com/get-started/workshop/02_our_app/#prerequisite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code.visualstudio.com/" TargetMode="External"/><Relationship Id="rId5" Type="http://schemas.openxmlformats.org/officeDocument/2006/relationships/hyperlink" Target="https://git-scm.com/downloads" TargetMode="External"/><Relationship Id="rId4" Type="http://schemas.openxmlformats.org/officeDocument/2006/relationships/hyperlink" Target="https://docs.docker.com/get-started/get-docker/"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stretch>
            <a:fillRect/>
          </a:stretch>
        </p:blipFill>
        <p:spPr>
          <a:xfrm>
            <a:off x="119891" y="0"/>
            <a:ext cx="5305425" cy="3381375"/>
          </a:xfrm>
          <a:prstGeom prst="rect">
            <a:avLst/>
          </a:prstGeom>
        </p:spPr>
      </p:pic>
      <p:grpSp>
        <p:nvGrpSpPr>
          <p:cNvPr id="9" name="Group 8"/>
          <p:cNvGrpSpPr/>
          <p:nvPr/>
        </p:nvGrpSpPr>
        <p:grpSpPr>
          <a:xfrm>
            <a:off x="370421" y="1795824"/>
            <a:ext cx="4804363" cy="1929688"/>
            <a:chOff x="89638" y="359621"/>
            <a:chExt cx="4804363" cy="1929688"/>
          </a:xfrm>
        </p:grpSpPr>
        <p:pic>
          <p:nvPicPr>
            <p:cNvPr id="10" name="Picture 9"/>
            <p:cNvPicPr>
              <a:picLocks noChangeAspect="1"/>
            </p:cNvPicPr>
            <p:nvPr/>
          </p:nvPicPr>
          <p:blipFill>
            <a:blip r:embed="rId4"/>
            <a:stretch>
              <a:fillRect/>
            </a:stretch>
          </p:blipFill>
          <p:spPr>
            <a:xfrm>
              <a:off x="235105" y="1881965"/>
              <a:ext cx="3104181" cy="263526"/>
            </a:xfrm>
            <a:prstGeom prst="rect">
              <a:avLst/>
            </a:prstGeom>
          </p:spPr>
        </p:pic>
        <p:sp>
          <p:nvSpPr>
            <p:cNvPr id="11" name="Title 4">
              <a:extLst>
                <a:ext uri="{FF2B5EF4-FFF2-40B4-BE49-F238E27FC236}">
                  <a16:creationId xmlns:a16="http://schemas.microsoft.com/office/drawing/2014/main" id="{27228BAE-048B-681E-DD8D-BD96B22560E0}"/>
                </a:ext>
              </a:extLst>
            </p:cNvPr>
            <p:cNvSpPr txBox="1">
              <a:spLocks/>
            </p:cNvSpPr>
            <p:nvPr/>
          </p:nvSpPr>
          <p:spPr>
            <a:xfrm>
              <a:off x="89638" y="1389204"/>
              <a:ext cx="4804363" cy="90010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4000" dirty="0" smtClean="0">
                  <a:solidFill>
                    <a:schemeClr val="accent1">
                      <a:lumMod val="75000"/>
                    </a:schemeClr>
                  </a:solidFill>
                </a:rPr>
                <a:t>Computer </a:t>
              </a:r>
              <a:r>
                <a:rPr lang="en-US" sz="4000" dirty="0" smtClean="0">
                  <a:solidFill>
                    <a:srgbClr val="00B0F0"/>
                  </a:solidFill>
                </a:rPr>
                <a:t>Vision</a:t>
              </a:r>
              <a:endParaRPr lang="en-US" sz="4000" dirty="0">
                <a:solidFill>
                  <a:srgbClr val="00B0F0"/>
                </a:solidFill>
              </a:endParaRPr>
            </a:p>
          </p:txBody>
        </p:sp>
        <p:grpSp>
          <p:nvGrpSpPr>
            <p:cNvPr id="12" name="Group 11">
              <a:extLst>
                <a:ext uri="{FF2B5EF4-FFF2-40B4-BE49-F238E27FC236}">
                  <a16:creationId xmlns:a16="http://schemas.microsoft.com/office/drawing/2014/main" id="{2AABCB87-2ECC-4C03-B5BB-6EE11C8A4485}"/>
                </a:ext>
              </a:extLst>
            </p:cNvPr>
            <p:cNvGrpSpPr/>
            <p:nvPr/>
          </p:nvGrpSpPr>
          <p:grpSpPr>
            <a:xfrm>
              <a:off x="89638" y="359621"/>
              <a:ext cx="3064025" cy="1516520"/>
              <a:chOff x="4853562" y="1589418"/>
              <a:chExt cx="2609520" cy="1291565"/>
            </a:xfrm>
          </p:grpSpPr>
          <p:sp>
            <p:nvSpPr>
              <p:cNvPr id="19" name="Freeform 18">
                <a:extLst>
                  <a:ext uri="{FF2B5EF4-FFF2-40B4-BE49-F238E27FC236}">
                    <a16:creationId xmlns:a16="http://schemas.microsoft.com/office/drawing/2014/main" id="{03546B24-FABC-4B2A-A80F-B03654D56A7D}"/>
                  </a:ext>
                </a:extLst>
              </p:cNvPr>
              <p:cNvSpPr>
                <a:spLocks noChangeAspect="1"/>
              </p:cNvSpPr>
              <p:nvPr/>
            </p:nvSpPr>
            <p:spPr>
              <a:xfrm flipH="1">
                <a:off x="4853562" y="1589418"/>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3601">
                  <a:solidFill>
                    <a:schemeClr val="tx1"/>
                  </a:solidFill>
                </a:endParaRPr>
              </a:p>
            </p:txBody>
          </p:sp>
          <p:sp>
            <p:nvSpPr>
              <p:cNvPr id="20" name="Freeform 19">
                <a:extLst>
                  <a:ext uri="{FF2B5EF4-FFF2-40B4-BE49-F238E27FC236}">
                    <a16:creationId xmlns:a16="http://schemas.microsoft.com/office/drawing/2014/main" id="{02E1A011-CDEA-4BBC-B725-C88AF5464891}"/>
                  </a:ext>
                </a:extLst>
              </p:cNvPr>
              <p:cNvSpPr>
                <a:spLocks noChangeAspect="1"/>
              </p:cNvSpPr>
              <p:nvPr/>
            </p:nvSpPr>
            <p:spPr>
              <a:xfrm flipH="1">
                <a:off x="5230834" y="1678285"/>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3601" dirty="0">
                  <a:solidFill>
                    <a:schemeClr val="tx1"/>
                  </a:solidFill>
                </a:endParaRPr>
              </a:p>
            </p:txBody>
          </p:sp>
        </p:grpSp>
        <p:grpSp>
          <p:nvGrpSpPr>
            <p:cNvPr id="13" name="Group 12">
              <a:extLst>
                <a:ext uri="{FF2B5EF4-FFF2-40B4-BE49-F238E27FC236}">
                  <a16:creationId xmlns:a16="http://schemas.microsoft.com/office/drawing/2014/main" id="{AB8BC7BC-BF58-402E-9A69-AA9226DE7CAA}"/>
                </a:ext>
              </a:extLst>
            </p:cNvPr>
            <p:cNvGrpSpPr/>
            <p:nvPr/>
          </p:nvGrpSpPr>
          <p:grpSpPr>
            <a:xfrm>
              <a:off x="1176068" y="503243"/>
              <a:ext cx="1334145" cy="620384"/>
              <a:chOff x="7439031" y="1585639"/>
              <a:chExt cx="2143740" cy="996849"/>
            </a:xfrm>
            <a:solidFill>
              <a:schemeClr val="accent6"/>
            </a:solidFill>
          </p:grpSpPr>
          <p:sp>
            <p:nvSpPr>
              <p:cNvPr id="17" name="Freeform: Shape 66">
                <a:extLst>
                  <a:ext uri="{FF2B5EF4-FFF2-40B4-BE49-F238E27FC236}">
                    <a16:creationId xmlns:a16="http://schemas.microsoft.com/office/drawing/2014/main" id="{2A081543-B9FF-49B1-8EEF-ABDF5438EDCD}"/>
                  </a:ext>
                </a:extLst>
              </p:cNvPr>
              <p:cNvSpPr/>
              <p:nvPr/>
            </p:nvSpPr>
            <p:spPr>
              <a:xfrm>
                <a:off x="7439031" y="1585639"/>
                <a:ext cx="2143740" cy="996849"/>
              </a:xfrm>
              <a:custGeom>
                <a:avLst/>
                <a:gdLst/>
                <a:ahLst/>
                <a:cxnLst/>
                <a:rect l="l" t="t" r="r" b="b"/>
                <a:pathLst>
                  <a:path w="1862733" h="866179">
                    <a:moveTo>
                      <a:pt x="794147" y="204787"/>
                    </a:moveTo>
                    <a:cubicBezTo>
                      <a:pt x="745605" y="204787"/>
                      <a:pt x="701637" y="218416"/>
                      <a:pt x="662244" y="245673"/>
                    </a:cubicBezTo>
                    <a:cubicBezTo>
                      <a:pt x="622851" y="272930"/>
                      <a:pt x="594798" y="309240"/>
                      <a:pt x="578086" y="354601"/>
                    </a:cubicBezTo>
                    <a:cubicBezTo>
                      <a:pt x="568536" y="380467"/>
                      <a:pt x="563761" y="406729"/>
                      <a:pt x="563761" y="433387"/>
                    </a:cubicBezTo>
                    <a:cubicBezTo>
                      <a:pt x="563761" y="488299"/>
                      <a:pt x="582064" y="537440"/>
                      <a:pt x="618670" y="580811"/>
                    </a:cubicBezTo>
                    <a:cubicBezTo>
                      <a:pt x="664031" y="634532"/>
                      <a:pt x="722524" y="661392"/>
                      <a:pt x="794147" y="661392"/>
                    </a:cubicBezTo>
                    <a:cubicBezTo>
                      <a:pt x="865771" y="661392"/>
                      <a:pt x="924462" y="634733"/>
                      <a:pt x="970220" y="581415"/>
                    </a:cubicBezTo>
                    <a:cubicBezTo>
                      <a:pt x="1006826" y="538838"/>
                      <a:pt x="1025128" y="489496"/>
                      <a:pt x="1025128" y="433387"/>
                    </a:cubicBezTo>
                    <a:cubicBezTo>
                      <a:pt x="1025128" y="376088"/>
                      <a:pt x="1006826" y="326547"/>
                      <a:pt x="970220" y="284764"/>
                    </a:cubicBezTo>
                    <a:cubicBezTo>
                      <a:pt x="923265" y="231446"/>
                      <a:pt x="864574" y="204787"/>
                      <a:pt x="794147" y="204787"/>
                    </a:cubicBezTo>
                    <a:close/>
                    <a:moveTo>
                      <a:pt x="1304330" y="24408"/>
                    </a:moveTo>
                    <a:lnTo>
                      <a:pt x="1862733" y="24408"/>
                    </a:lnTo>
                    <a:lnTo>
                      <a:pt x="1862733" y="200620"/>
                    </a:lnTo>
                    <a:lnTo>
                      <a:pt x="1687711" y="200620"/>
                    </a:lnTo>
                    <a:lnTo>
                      <a:pt x="1687711" y="837009"/>
                    </a:lnTo>
                    <a:lnTo>
                      <a:pt x="1476375" y="837009"/>
                    </a:lnTo>
                    <a:lnTo>
                      <a:pt x="1476375" y="200620"/>
                    </a:lnTo>
                    <a:lnTo>
                      <a:pt x="1304330" y="200620"/>
                    </a:lnTo>
                    <a:close/>
                    <a:moveTo>
                      <a:pt x="0" y="24408"/>
                    </a:moveTo>
                    <a:lnTo>
                      <a:pt x="211336" y="24408"/>
                    </a:lnTo>
                    <a:lnTo>
                      <a:pt x="211336" y="837009"/>
                    </a:lnTo>
                    <a:lnTo>
                      <a:pt x="0" y="837009"/>
                    </a:lnTo>
                    <a:close/>
                    <a:moveTo>
                      <a:pt x="794147" y="0"/>
                    </a:moveTo>
                    <a:cubicBezTo>
                      <a:pt x="937022" y="0"/>
                      <a:pt x="1050330" y="47426"/>
                      <a:pt x="1134071" y="142280"/>
                    </a:cubicBezTo>
                    <a:cubicBezTo>
                      <a:pt x="1207493" y="225623"/>
                      <a:pt x="1244204" y="322659"/>
                      <a:pt x="1244204" y="433387"/>
                    </a:cubicBezTo>
                    <a:cubicBezTo>
                      <a:pt x="1244204" y="543719"/>
                      <a:pt x="1207493" y="640556"/>
                      <a:pt x="1134071" y="723900"/>
                    </a:cubicBezTo>
                    <a:cubicBezTo>
                      <a:pt x="1050330" y="818753"/>
                      <a:pt x="937022" y="866179"/>
                      <a:pt x="794147" y="866179"/>
                    </a:cubicBezTo>
                    <a:cubicBezTo>
                      <a:pt x="651669" y="866179"/>
                      <a:pt x="538560" y="818753"/>
                      <a:pt x="454819" y="723900"/>
                    </a:cubicBezTo>
                    <a:cubicBezTo>
                      <a:pt x="381397" y="640556"/>
                      <a:pt x="344686" y="543719"/>
                      <a:pt x="344686" y="433387"/>
                    </a:cubicBezTo>
                    <a:cubicBezTo>
                      <a:pt x="344686" y="382984"/>
                      <a:pt x="354608" y="331291"/>
                      <a:pt x="374452" y="278308"/>
                    </a:cubicBezTo>
                    <a:cubicBezTo>
                      <a:pt x="394296" y="225326"/>
                      <a:pt x="420886" y="179983"/>
                      <a:pt x="454224" y="142280"/>
                    </a:cubicBezTo>
                    <a:cubicBezTo>
                      <a:pt x="537964" y="47426"/>
                      <a:pt x="651272" y="0"/>
                      <a:pt x="794147" y="0"/>
                    </a:cubicBezTo>
                    <a:close/>
                  </a:path>
                </a:pathLst>
              </a:cu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dirty="0"/>
              </a:p>
            </p:txBody>
          </p:sp>
          <p:sp>
            <p:nvSpPr>
              <p:cNvPr id="18" name="Freeform: Shape 67">
                <a:extLst>
                  <a:ext uri="{FF2B5EF4-FFF2-40B4-BE49-F238E27FC236}">
                    <a16:creationId xmlns:a16="http://schemas.microsoft.com/office/drawing/2014/main" id="{275D1FAA-C13F-4A6B-BA37-7704CFB7ADCD}"/>
                  </a:ext>
                </a:extLst>
              </p:cNvPr>
              <p:cNvSpPr/>
              <p:nvPr/>
            </p:nvSpPr>
            <p:spPr>
              <a:xfrm>
                <a:off x="8174174" y="1963600"/>
                <a:ext cx="443936" cy="326799"/>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4" name="Subtitle 2">
              <a:extLst>
                <a:ext uri="{FF2B5EF4-FFF2-40B4-BE49-F238E27FC236}">
                  <a16:creationId xmlns:a16="http://schemas.microsoft.com/office/drawing/2014/main" id="{53858C97-DA2F-8866-47CC-CDF4077BBF9D}"/>
                </a:ext>
              </a:extLst>
            </p:cNvPr>
            <p:cNvSpPr txBox="1">
              <a:spLocks/>
            </p:cNvSpPr>
            <p:nvPr/>
          </p:nvSpPr>
          <p:spPr>
            <a:xfrm>
              <a:off x="1560697" y="757061"/>
              <a:ext cx="729275" cy="203382"/>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smtClean="0">
                  <a:solidFill>
                    <a:srgbClr val="7030A0"/>
                  </a:solidFill>
                </a:rPr>
                <a:t>PDS</a:t>
              </a:r>
              <a:endParaRPr lang="en-US" sz="1600" dirty="0">
                <a:solidFill>
                  <a:srgbClr val="7030A0"/>
                </a:solidFill>
              </a:endParaRPr>
            </a:p>
          </p:txBody>
        </p:sp>
      </p:grpSp>
      <p:sp>
        <p:nvSpPr>
          <p:cNvPr id="22" name="Rectangle 21"/>
          <p:cNvSpPr/>
          <p:nvPr/>
        </p:nvSpPr>
        <p:spPr>
          <a:xfrm>
            <a:off x="7422759" y="6450327"/>
            <a:ext cx="4973781" cy="369332"/>
          </a:xfrm>
          <a:prstGeom prst="rect">
            <a:avLst/>
          </a:prstGeom>
        </p:spPr>
        <p:txBody>
          <a:bodyPr wrap="square">
            <a:spAutoFit/>
          </a:bodyPr>
          <a:lstStyle/>
          <a:p>
            <a:r>
              <a:rPr lang="en-US" dirty="0"/>
              <a:t>https://www.youtube.com/@AmelOline/videos</a:t>
            </a:r>
          </a:p>
        </p:txBody>
      </p:sp>
      <p:sp>
        <p:nvSpPr>
          <p:cNvPr id="23" name="Rectangle 22"/>
          <p:cNvSpPr/>
          <p:nvPr/>
        </p:nvSpPr>
        <p:spPr>
          <a:xfrm>
            <a:off x="9121598" y="6217708"/>
            <a:ext cx="3070402" cy="369332"/>
          </a:xfrm>
          <a:prstGeom prst="rect">
            <a:avLst/>
          </a:prstGeom>
        </p:spPr>
        <p:txBody>
          <a:bodyPr wrap="square">
            <a:spAutoFit/>
          </a:bodyPr>
          <a:lstStyle/>
          <a:p>
            <a:r>
              <a:rPr lang="en-US" dirty="0"/>
              <a:t>https://github.com/siagianp</a:t>
            </a:r>
          </a:p>
        </p:txBody>
      </p:sp>
      <p:sp>
        <p:nvSpPr>
          <p:cNvPr id="2" name="Rectangle 1"/>
          <p:cNvSpPr/>
          <p:nvPr/>
        </p:nvSpPr>
        <p:spPr>
          <a:xfrm>
            <a:off x="348815" y="6476673"/>
            <a:ext cx="7073944" cy="369332"/>
          </a:xfrm>
          <a:prstGeom prst="rect">
            <a:avLst/>
          </a:prstGeom>
        </p:spPr>
        <p:txBody>
          <a:bodyPr wrap="square">
            <a:spAutoFit/>
          </a:bodyPr>
          <a:lstStyle/>
          <a:p>
            <a:r>
              <a:rPr lang="en-US" dirty="0"/>
              <a:t>https</a:t>
            </a:r>
            <a:r>
              <a:rPr lang="en-US" dirty="0" smtClean="0"/>
              <a:t>://github.com/amelcharolinesgn2/IoT_simulator-mqtt-NodeRed</a:t>
            </a:r>
            <a:endParaRPr lang="en-US" dirty="0"/>
          </a:p>
        </p:txBody>
      </p:sp>
      <p:pic>
        <p:nvPicPr>
          <p:cNvPr id="4" name="Picture 3"/>
          <p:cNvPicPr>
            <a:picLocks noChangeAspect="1"/>
          </p:cNvPicPr>
          <p:nvPr/>
        </p:nvPicPr>
        <p:blipFill>
          <a:blip r:embed="rId5"/>
          <a:stretch>
            <a:fillRect/>
          </a:stretch>
        </p:blipFill>
        <p:spPr>
          <a:xfrm>
            <a:off x="2611743" y="2639596"/>
            <a:ext cx="446086" cy="635863"/>
          </a:xfrm>
          <a:prstGeom prst="rect">
            <a:avLst/>
          </a:prstGeom>
        </p:spPr>
      </p:pic>
      <p:pic>
        <p:nvPicPr>
          <p:cNvPr id="5" name="Picture 4"/>
          <p:cNvPicPr>
            <a:picLocks noChangeAspect="1"/>
          </p:cNvPicPr>
          <p:nvPr/>
        </p:nvPicPr>
        <p:blipFill>
          <a:blip r:embed="rId6"/>
          <a:stretch>
            <a:fillRect/>
          </a:stretch>
        </p:blipFill>
        <p:spPr>
          <a:xfrm>
            <a:off x="1914363" y="2655435"/>
            <a:ext cx="613391" cy="582721"/>
          </a:xfrm>
          <a:prstGeom prst="rect">
            <a:avLst/>
          </a:prstGeom>
        </p:spPr>
      </p:pic>
      <p:pic>
        <p:nvPicPr>
          <p:cNvPr id="6" name="Picture 5"/>
          <p:cNvPicPr>
            <a:picLocks noChangeAspect="1"/>
          </p:cNvPicPr>
          <p:nvPr/>
        </p:nvPicPr>
        <p:blipFill>
          <a:blip r:embed="rId7"/>
          <a:stretch>
            <a:fillRect/>
          </a:stretch>
        </p:blipFill>
        <p:spPr>
          <a:xfrm>
            <a:off x="1053045" y="2639596"/>
            <a:ext cx="599662" cy="577554"/>
          </a:xfrm>
          <a:prstGeom prst="rect">
            <a:avLst/>
          </a:prstGeom>
        </p:spPr>
      </p:pic>
      <p:sp>
        <p:nvSpPr>
          <p:cNvPr id="26" name="Subtitle 2"/>
          <p:cNvSpPr txBox="1">
            <a:spLocks/>
          </p:cNvSpPr>
          <p:nvPr/>
        </p:nvSpPr>
        <p:spPr>
          <a:xfrm>
            <a:off x="3138827" y="3783967"/>
            <a:ext cx="5287688" cy="5210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dirty="0" smtClean="0">
                <a:solidFill>
                  <a:srgbClr val="002060"/>
                </a:solidFill>
              </a:rPr>
              <a:t>Chapter </a:t>
            </a:r>
            <a:r>
              <a:rPr lang="en-US" b="1" dirty="0" smtClean="0">
                <a:solidFill>
                  <a:srgbClr val="002060"/>
                </a:solidFill>
              </a:rPr>
              <a:t>20:</a:t>
            </a:r>
            <a:endParaRPr lang="en-US" dirty="0">
              <a:solidFill>
                <a:srgbClr val="00B0F0"/>
              </a:solidFill>
            </a:endParaRPr>
          </a:p>
        </p:txBody>
      </p:sp>
      <p:sp>
        <p:nvSpPr>
          <p:cNvPr id="27" name="Title 1"/>
          <p:cNvSpPr txBox="1">
            <a:spLocks/>
          </p:cNvSpPr>
          <p:nvPr/>
        </p:nvSpPr>
        <p:spPr>
          <a:xfrm>
            <a:off x="1645200" y="4241208"/>
            <a:ext cx="10515600" cy="1325563"/>
          </a:xfrm>
          <a:prstGeom prst="rect">
            <a:avLst/>
          </a:prstGeom>
        </p:spPr>
        <p:txBody>
          <a:bodyPr vert="horz" lIns="91440" tIns="45720" rIns="91440" bIns="45720" rtlCol="0" anchor="b">
            <a:normAutofit fontScale="9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t>Simplifying Containerization with Docker Run Command</a:t>
            </a:r>
            <a:endParaRPr lang="en-US" b="1" dirty="0"/>
          </a:p>
        </p:txBody>
      </p:sp>
    </p:spTree>
    <p:extLst>
      <p:ext uri="{BB962C8B-B14F-4D97-AF65-F5344CB8AC3E}">
        <p14:creationId xmlns:p14="http://schemas.microsoft.com/office/powerpoint/2010/main" val="15691500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8111" y="125730"/>
            <a:ext cx="2976084" cy="1667827"/>
          </a:xfrm>
          <a:prstGeom prst="rect">
            <a:avLst/>
          </a:prstGeom>
        </p:spPr>
      </p:pic>
    </p:spTree>
    <p:extLst>
      <p:ext uri="{BB962C8B-B14F-4D97-AF65-F5344CB8AC3E}">
        <p14:creationId xmlns:p14="http://schemas.microsoft.com/office/powerpoint/2010/main" val="15190255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https://user-images.githubusercontent.com/4072962/38543721-023134b4-3cae-11e8-8e97-ee6468771e2a.gif"/>
          <p:cNvPicPr>
            <a:picLocks noGrp="1" noChangeAspect="1" noChangeArrowheads="1" noCro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37770" y="1825625"/>
            <a:ext cx="691646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73167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0531040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MQTT Simulator</a:t>
            </a:r>
          </a:p>
        </p:txBody>
      </p:sp>
      <p:pic>
        <p:nvPicPr>
          <p:cNvPr id="3074" name="Picture 2" descr="Simulator Running"/>
          <p:cNvPicPr>
            <a:picLocks noGrp="1" noChangeAspect="1" noChangeArrowheads="1" noCro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828801" y="1690688"/>
            <a:ext cx="9178098" cy="4638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0671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MQTT Simulator</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690688"/>
            <a:ext cx="5880847" cy="3953435"/>
          </a:xfr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3625" y="1690688"/>
            <a:ext cx="6508375" cy="3953435"/>
          </a:xfrm>
          <a:prstGeom prst="rect">
            <a:avLst/>
          </a:prstGeom>
        </p:spPr>
      </p:pic>
    </p:spTree>
    <p:extLst>
      <p:ext uri="{BB962C8B-B14F-4D97-AF65-F5344CB8AC3E}">
        <p14:creationId xmlns:p14="http://schemas.microsoft.com/office/powerpoint/2010/main" val="14187452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stretch>
            <a:fillRect/>
          </a:stretch>
        </p:blipFill>
        <p:spPr>
          <a:xfrm>
            <a:off x="626201" y="1879414"/>
            <a:ext cx="8178469" cy="4351338"/>
          </a:xfrm>
          <a:prstGeom prst="rect">
            <a:avLst/>
          </a:prstGeom>
        </p:spPr>
      </p:pic>
    </p:spTree>
    <p:extLst>
      <p:ext uri="{BB962C8B-B14F-4D97-AF65-F5344CB8AC3E}">
        <p14:creationId xmlns:p14="http://schemas.microsoft.com/office/powerpoint/2010/main" val="17114206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84095" y="446038"/>
            <a:ext cx="6096000" cy="2862322"/>
          </a:xfrm>
          <a:prstGeom prst="rect">
            <a:avLst/>
          </a:prstGeom>
        </p:spPr>
        <p:txBody>
          <a:bodyPr>
            <a:spAutoFit/>
          </a:bodyPr>
          <a:lstStyle/>
          <a:p>
            <a:r>
              <a:rPr lang="en-US" dirty="0"/>
              <a:t>Prerequisites</a:t>
            </a:r>
          </a:p>
          <a:p>
            <a:r>
              <a:rPr lang="en-US" dirty="0"/>
              <a:t>Python 3 (with pip)</a:t>
            </a:r>
          </a:p>
          <a:p>
            <a:r>
              <a:rPr lang="en-US" dirty="0"/>
              <a:t>Installing Dependencies</a:t>
            </a:r>
          </a:p>
          <a:p>
            <a:r>
              <a:rPr lang="en-US" dirty="0"/>
              <a:t>To install all dependencies with a virtual environment:</a:t>
            </a:r>
          </a:p>
          <a:p>
            <a:endParaRPr lang="en-US" dirty="0"/>
          </a:p>
          <a:p>
            <a:r>
              <a:rPr lang="en-US" dirty="0"/>
              <a:t>python3 -m </a:t>
            </a:r>
            <a:r>
              <a:rPr lang="en-US" dirty="0" err="1"/>
              <a:t>venv</a:t>
            </a:r>
            <a:r>
              <a:rPr lang="en-US" dirty="0"/>
              <a:t> </a:t>
            </a:r>
            <a:r>
              <a:rPr lang="en-US" dirty="0" err="1" smtClean="0"/>
              <a:t>venv_IoT</a:t>
            </a:r>
            <a:endParaRPr lang="en-US" dirty="0"/>
          </a:p>
          <a:p>
            <a:r>
              <a:rPr lang="en-US" dirty="0"/>
              <a:t>source </a:t>
            </a:r>
            <a:r>
              <a:rPr lang="en-US" dirty="0" err="1"/>
              <a:t>venv</a:t>
            </a:r>
            <a:r>
              <a:rPr lang="en-US" dirty="0"/>
              <a:t>/bin/activate</a:t>
            </a:r>
          </a:p>
          <a:p>
            <a:r>
              <a:rPr lang="en-US" dirty="0"/>
              <a:t>pip3 install -r </a:t>
            </a:r>
            <a:r>
              <a:rPr lang="en-US" dirty="0" smtClean="0"/>
              <a:t>requirements.txt</a:t>
            </a:r>
          </a:p>
          <a:p>
            <a:endParaRPr lang="en-US" dirty="0"/>
          </a:p>
          <a:p>
            <a:r>
              <a:rPr lang="en-US" dirty="0"/>
              <a:t>!Pip3 install </a:t>
            </a:r>
            <a:r>
              <a:rPr lang="en-US" dirty="0" err="1"/>
              <a:t>paho-mqtt</a:t>
            </a:r>
            <a:r>
              <a:rPr lang="en-US" dirty="0"/>
              <a:t>==1.5.0</a:t>
            </a:r>
          </a:p>
        </p:txBody>
      </p:sp>
    </p:spTree>
    <p:extLst>
      <p:ext uri="{BB962C8B-B14F-4D97-AF65-F5344CB8AC3E}">
        <p14:creationId xmlns:p14="http://schemas.microsoft.com/office/powerpoint/2010/main" val="1334586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525806" y="1993060"/>
            <a:ext cx="7140388" cy="4016468"/>
          </a:xfrm>
          <a:prstGeom prst="rect">
            <a:avLst/>
          </a:prstGeom>
        </p:spPr>
      </p:pic>
    </p:spTree>
    <p:extLst>
      <p:ext uri="{BB962C8B-B14F-4D97-AF65-F5344CB8AC3E}">
        <p14:creationId xmlns:p14="http://schemas.microsoft.com/office/powerpoint/2010/main" val="1947185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Creating a Simple </a:t>
            </a:r>
            <a:r>
              <a:rPr lang="en-US" b="1" dirty="0" err="1"/>
              <a:t>IoT</a:t>
            </a:r>
            <a:r>
              <a:rPr lang="en-US" b="1" dirty="0"/>
              <a:t> Project</a:t>
            </a:r>
            <a:br>
              <a:rPr lang="en-US" b="1" dirty="0"/>
            </a:br>
            <a:r>
              <a:rPr lang="en-US" dirty="0" smtClean="0"/>
              <a:t>Simple </a:t>
            </a:r>
            <a:r>
              <a:rPr lang="en-US" dirty="0" err="1" smtClean="0"/>
              <a:t>IoT</a:t>
            </a:r>
            <a:r>
              <a:rPr lang="en-US" dirty="0" smtClean="0"/>
              <a:t> temperature simulation </a:t>
            </a:r>
            <a:r>
              <a:rPr lang="en-US" dirty="0" err="1" smtClean="0"/>
              <a:t>docker</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070436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stretch>
            <a:fillRect/>
          </a:stretch>
        </p:blipFill>
        <p:spPr>
          <a:xfrm>
            <a:off x="3192275" y="463877"/>
            <a:ext cx="5305425" cy="3381375"/>
          </a:xfrm>
          <a:prstGeom prst="rect">
            <a:avLst/>
          </a:prstGeom>
        </p:spPr>
      </p:pic>
      <p:grpSp>
        <p:nvGrpSpPr>
          <p:cNvPr id="9" name="Group 8"/>
          <p:cNvGrpSpPr/>
          <p:nvPr/>
        </p:nvGrpSpPr>
        <p:grpSpPr>
          <a:xfrm>
            <a:off x="3442805" y="2259701"/>
            <a:ext cx="4804363" cy="1929688"/>
            <a:chOff x="89638" y="359621"/>
            <a:chExt cx="4804363" cy="1929688"/>
          </a:xfrm>
        </p:grpSpPr>
        <p:pic>
          <p:nvPicPr>
            <p:cNvPr id="10" name="Picture 9"/>
            <p:cNvPicPr>
              <a:picLocks noChangeAspect="1"/>
            </p:cNvPicPr>
            <p:nvPr/>
          </p:nvPicPr>
          <p:blipFill>
            <a:blip r:embed="rId4"/>
            <a:stretch>
              <a:fillRect/>
            </a:stretch>
          </p:blipFill>
          <p:spPr>
            <a:xfrm>
              <a:off x="235105" y="1881965"/>
              <a:ext cx="3104181" cy="263526"/>
            </a:xfrm>
            <a:prstGeom prst="rect">
              <a:avLst/>
            </a:prstGeom>
          </p:spPr>
        </p:pic>
        <p:sp>
          <p:nvSpPr>
            <p:cNvPr id="11" name="Title 4">
              <a:extLst>
                <a:ext uri="{FF2B5EF4-FFF2-40B4-BE49-F238E27FC236}">
                  <a16:creationId xmlns:a16="http://schemas.microsoft.com/office/drawing/2014/main" id="{27228BAE-048B-681E-DD8D-BD96B22560E0}"/>
                </a:ext>
              </a:extLst>
            </p:cNvPr>
            <p:cNvSpPr txBox="1">
              <a:spLocks/>
            </p:cNvSpPr>
            <p:nvPr/>
          </p:nvSpPr>
          <p:spPr>
            <a:xfrm>
              <a:off x="89638" y="1389204"/>
              <a:ext cx="4804363" cy="90010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4000" dirty="0" smtClean="0">
                  <a:solidFill>
                    <a:schemeClr val="accent1">
                      <a:lumMod val="75000"/>
                    </a:schemeClr>
                  </a:solidFill>
                </a:rPr>
                <a:t>Computer </a:t>
              </a:r>
              <a:r>
                <a:rPr lang="en-US" sz="4000" dirty="0" smtClean="0">
                  <a:solidFill>
                    <a:srgbClr val="00B0F0"/>
                  </a:solidFill>
                </a:rPr>
                <a:t>Vision</a:t>
              </a:r>
              <a:endParaRPr lang="en-US" sz="4000" dirty="0">
                <a:solidFill>
                  <a:srgbClr val="00B0F0"/>
                </a:solidFill>
              </a:endParaRPr>
            </a:p>
          </p:txBody>
        </p:sp>
        <p:grpSp>
          <p:nvGrpSpPr>
            <p:cNvPr id="12" name="Group 11">
              <a:extLst>
                <a:ext uri="{FF2B5EF4-FFF2-40B4-BE49-F238E27FC236}">
                  <a16:creationId xmlns:a16="http://schemas.microsoft.com/office/drawing/2014/main" id="{2AABCB87-2ECC-4C03-B5BB-6EE11C8A4485}"/>
                </a:ext>
              </a:extLst>
            </p:cNvPr>
            <p:cNvGrpSpPr/>
            <p:nvPr/>
          </p:nvGrpSpPr>
          <p:grpSpPr>
            <a:xfrm>
              <a:off x="89638" y="359621"/>
              <a:ext cx="3064025" cy="1516520"/>
              <a:chOff x="4853562" y="1589418"/>
              <a:chExt cx="2609520" cy="1291565"/>
            </a:xfrm>
          </p:grpSpPr>
          <p:sp>
            <p:nvSpPr>
              <p:cNvPr id="19" name="Freeform 18">
                <a:extLst>
                  <a:ext uri="{FF2B5EF4-FFF2-40B4-BE49-F238E27FC236}">
                    <a16:creationId xmlns:a16="http://schemas.microsoft.com/office/drawing/2014/main" id="{03546B24-FABC-4B2A-A80F-B03654D56A7D}"/>
                  </a:ext>
                </a:extLst>
              </p:cNvPr>
              <p:cNvSpPr>
                <a:spLocks noChangeAspect="1"/>
              </p:cNvSpPr>
              <p:nvPr/>
            </p:nvSpPr>
            <p:spPr>
              <a:xfrm flipH="1">
                <a:off x="4853562" y="1589418"/>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3601">
                  <a:solidFill>
                    <a:schemeClr val="tx1"/>
                  </a:solidFill>
                </a:endParaRPr>
              </a:p>
            </p:txBody>
          </p:sp>
          <p:sp>
            <p:nvSpPr>
              <p:cNvPr id="20" name="Freeform 19">
                <a:extLst>
                  <a:ext uri="{FF2B5EF4-FFF2-40B4-BE49-F238E27FC236}">
                    <a16:creationId xmlns:a16="http://schemas.microsoft.com/office/drawing/2014/main" id="{02E1A011-CDEA-4BBC-B725-C88AF5464891}"/>
                  </a:ext>
                </a:extLst>
              </p:cNvPr>
              <p:cNvSpPr>
                <a:spLocks noChangeAspect="1"/>
              </p:cNvSpPr>
              <p:nvPr/>
            </p:nvSpPr>
            <p:spPr>
              <a:xfrm flipH="1">
                <a:off x="5230834" y="1678285"/>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3601" dirty="0">
                  <a:solidFill>
                    <a:schemeClr val="tx1"/>
                  </a:solidFill>
                </a:endParaRPr>
              </a:p>
            </p:txBody>
          </p:sp>
        </p:grpSp>
        <p:grpSp>
          <p:nvGrpSpPr>
            <p:cNvPr id="13" name="Group 12">
              <a:extLst>
                <a:ext uri="{FF2B5EF4-FFF2-40B4-BE49-F238E27FC236}">
                  <a16:creationId xmlns:a16="http://schemas.microsoft.com/office/drawing/2014/main" id="{AB8BC7BC-BF58-402E-9A69-AA9226DE7CAA}"/>
                </a:ext>
              </a:extLst>
            </p:cNvPr>
            <p:cNvGrpSpPr/>
            <p:nvPr/>
          </p:nvGrpSpPr>
          <p:grpSpPr>
            <a:xfrm>
              <a:off x="1176068" y="503243"/>
              <a:ext cx="1334145" cy="620384"/>
              <a:chOff x="7439031" y="1585639"/>
              <a:chExt cx="2143740" cy="996849"/>
            </a:xfrm>
            <a:solidFill>
              <a:schemeClr val="accent6"/>
            </a:solidFill>
          </p:grpSpPr>
          <p:sp>
            <p:nvSpPr>
              <p:cNvPr id="17" name="Freeform: Shape 66">
                <a:extLst>
                  <a:ext uri="{FF2B5EF4-FFF2-40B4-BE49-F238E27FC236}">
                    <a16:creationId xmlns:a16="http://schemas.microsoft.com/office/drawing/2014/main" id="{2A081543-B9FF-49B1-8EEF-ABDF5438EDCD}"/>
                  </a:ext>
                </a:extLst>
              </p:cNvPr>
              <p:cNvSpPr/>
              <p:nvPr/>
            </p:nvSpPr>
            <p:spPr>
              <a:xfrm>
                <a:off x="7439031" y="1585639"/>
                <a:ext cx="2143740" cy="996849"/>
              </a:xfrm>
              <a:custGeom>
                <a:avLst/>
                <a:gdLst/>
                <a:ahLst/>
                <a:cxnLst/>
                <a:rect l="l" t="t" r="r" b="b"/>
                <a:pathLst>
                  <a:path w="1862733" h="866179">
                    <a:moveTo>
                      <a:pt x="794147" y="204787"/>
                    </a:moveTo>
                    <a:cubicBezTo>
                      <a:pt x="745605" y="204787"/>
                      <a:pt x="701637" y="218416"/>
                      <a:pt x="662244" y="245673"/>
                    </a:cubicBezTo>
                    <a:cubicBezTo>
                      <a:pt x="622851" y="272930"/>
                      <a:pt x="594798" y="309240"/>
                      <a:pt x="578086" y="354601"/>
                    </a:cubicBezTo>
                    <a:cubicBezTo>
                      <a:pt x="568536" y="380467"/>
                      <a:pt x="563761" y="406729"/>
                      <a:pt x="563761" y="433387"/>
                    </a:cubicBezTo>
                    <a:cubicBezTo>
                      <a:pt x="563761" y="488299"/>
                      <a:pt x="582064" y="537440"/>
                      <a:pt x="618670" y="580811"/>
                    </a:cubicBezTo>
                    <a:cubicBezTo>
                      <a:pt x="664031" y="634532"/>
                      <a:pt x="722524" y="661392"/>
                      <a:pt x="794147" y="661392"/>
                    </a:cubicBezTo>
                    <a:cubicBezTo>
                      <a:pt x="865771" y="661392"/>
                      <a:pt x="924462" y="634733"/>
                      <a:pt x="970220" y="581415"/>
                    </a:cubicBezTo>
                    <a:cubicBezTo>
                      <a:pt x="1006826" y="538838"/>
                      <a:pt x="1025128" y="489496"/>
                      <a:pt x="1025128" y="433387"/>
                    </a:cubicBezTo>
                    <a:cubicBezTo>
                      <a:pt x="1025128" y="376088"/>
                      <a:pt x="1006826" y="326547"/>
                      <a:pt x="970220" y="284764"/>
                    </a:cubicBezTo>
                    <a:cubicBezTo>
                      <a:pt x="923265" y="231446"/>
                      <a:pt x="864574" y="204787"/>
                      <a:pt x="794147" y="204787"/>
                    </a:cubicBezTo>
                    <a:close/>
                    <a:moveTo>
                      <a:pt x="1304330" y="24408"/>
                    </a:moveTo>
                    <a:lnTo>
                      <a:pt x="1862733" y="24408"/>
                    </a:lnTo>
                    <a:lnTo>
                      <a:pt x="1862733" y="200620"/>
                    </a:lnTo>
                    <a:lnTo>
                      <a:pt x="1687711" y="200620"/>
                    </a:lnTo>
                    <a:lnTo>
                      <a:pt x="1687711" y="837009"/>
                    </a:lnTo>
                    <a:lnTo>
                      <a:pt x="1476375" y="837009"/>
                    </a:lnTo>
                    <a:lnTo>
                      <a:pt x="1476375" y="200620"/>
                    </a:lnTo>
                    <a:lnTo>
                      <a:pt x="1304330" y="200620"/>
                    </a:lnTo>
                    <a:close/>
                    <a:moveTo>
                      <a:pt x="0" y="24408"/>
                    </a:moveTo>
                    <a:lnTo>
                      <a:pt x="211336" y="24408"/>
                    </a:lnTo>
                    <a:lnTo>
                      <a:pt x="211336" y="837009"/>
                    </a:lnTo>
                    <a:lnTo>
                      <a:pt x="0" y="837009"/>
                    </a:lnTo>
                    <a:close/>
                    <a:moveTo>
                      <a:pt x="794147" y="0"/>
                    </a:moveTo>
                    <a:cubicBezTo>
                      <a:pt x="937022" y="0"/>
                      <a:pt x="1050330" y="47426"/>
                      <a:pt x="1134071" y="142280"/>
                    </a:cubicBezTo>
                    <a:cubicBezTo>
                      <a:pt x="1207493" y="225623"/>
                      <a:pt x="1244204" y="322659"/>
                      <a:pt x="1244204" y="433387"/>
                    </a:cubicBezTo>
                    <a:cubicBezTo>
                      <a:pt x="1244204" y="543719"/>
                      <a:pt x="1207493" y="640556"/>
                      <a:pt x="1134071" y="723900"/>
                    </a:cubicBezTo>
                    <a:cubicBezTo>
                      <a:pt x="1050330" y="818753"/>
                      <a:pt x="937022" y="866179"/>
                      <a:pt x="794147" y="866179"/>
                    </a:cubicBezTo>
                    <a:cubicBezTo>
                      <a:pt x="651669" y="866179"/>
                      <a:pt x="538560" y="818753"/>
                      <a:pt x="454819" y="723900"/>
                    </a:cubicBezTo>
                    <a:cubicBezTo>
                      <a:pt x="381397" y="640556"/>
                      <a:pt x="344686" y="543719"/>
                      <a:pt x="344686" y="433387"/>
                    </a:cubicBezTo>
                    <a:cubicBezTo>
                      <a:pt x="344686" y="382984"/>
                      <a:pt x="354608" y="331291"/>
                      <a:pt x="374452" y="278308"/>
                    </a:cubicBezTo>
                    <a:cubicBezTo>
                      <a:pt x="394296" y="225326"/>
                      <a:pt x="420886" y="179983"/>
                      <a:pt x="454224" y="142280"/>
                    </a:cubicBezTo>
                    <a:cubicBezTo>
                      <a:pt x="537964" y="47426"/>
                      <a:pt x="651272" y="0"/>
                      <a:pt x="794147" y="0"/>
                    </a:cubicBezTo>
                    <a:close/>
                  </a:path>
                </a:pathLst>
              </a:cu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dirty="0"/>
              </a:p>
            </p:txBody>
          </p:sp>
          <p:sp>
            <p:nvSpPr>
              <p:cNvPr id="18" name="Freeform: Shape 67">
                <a:extLst>
                  <a:ext uri="{FF2B5EF4-FFF2-40B4-BE49-F238E27FC236}">
                    <a16:creationId xmlns:a16="http://schemas.microsoft.com/office/drawing/2014/main" id="{275D1FAA-C13F-4A6B-BA37-7704CFB7ADCD}"/>
                  </a:ext>
                </a:extLst>
              </p:cNvPr>
              <p:cNvSpPr/>
              <p:nvPr/>
            </p:nvSpPr>
            <p:spPr>
              <a:xfrm>
                <a:off x="8174174" y="1963600"/>
                <a:ext cx="443936" cy="326799"/>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4" name="Subtitle 2">
              <a:extLst>
                <a:ext uri="{FF2B5EF4-FFF2-40B4-BE49-F238E27FC236}">
                  <a16:creationId xmlns:a16="http://schemas.microsoft.com/office/drawing/2014/main" id="{53858C97-DA2F-8866-47CC-CDF4077BBF9D}"/>
                </a:ext>
              </a:extLst>
            </p:cNvPr>
            <p:cNvSpPr txBox="1">
              <a:spLocks/>
            </p:cNvSpPr>
            <p:nvPr/>
          </p:nvSpPr>
          <p:spPr>
            <a:xfrm>
              <a:off x="1560697" y="757061"/>
              <a:ext cx="729275" cy="203382"/>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smtClean="0">
                  <a:solidFill>
                    <a:srgbClr val="7030A0"/>
                  </a:solidFill>
                </a:rPr>
                <a:t>PDS</a:t>
              </a:r>
              <a:endParaRPr lang="en-US" sz="1600" dirty="0">
                <a:solidFill>
                  <a:srgbClr val="7030A0"/>
                </a:solidFill>
              </a:endParaRPr>
            </a:p>
          </p:txBody>
        </p:sp>
        <p:sp>
          <p:nvSpPr>
            <p:cNvPr id="15" name="Title 4">
              <a:extLst>
                <a:ext uri="{FF2B5EF4-FFF2-40B4-BE49-F238E27FC236}">
                  <a16:creationId xmlns:a16="http://schemas.microsoft.com/office/drawing/2014/main" id="{27228BAE-048B-681E-DD8D-BD96B22560E0}"/>
                </a:ext>
              </a:extLst>
            </p:cNvPr>
            <p:cNvSpPr txBox="1">
              <a:spLocks/>
            </p:cNvSpPr>
            <p:nvPr/>
          </p:nvSpPr>
          <p:spPr>
            <a:xfrm>
              <a:off x="750193" y="1314680"/>
              <a:ext cx="938689" cy="470538"/>
            </a:xfrm>
            <a:prstGeom prst="rect">
              <a:avLst/>
            </a:prstGeom>
            <a:solidFill>
              <a:schemeClr val="bg1"/>
            </a:solidFill>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2800" dirty="0" smtClean="0">
                  <a:solidFill>
                    <a:schemeClr val="accent5">
                      <a:lumMod val="50000"/>
                    </a:schemeClr>
                  </a:solidFill>
                </a:rPr>
                <a:t>SDN</a:t>
              </a:r>
              <a:endParaRPr lang="en-US" sz="2800" dirty="0">
                <a:solidFill>
                  <a:schemeClr val="accent5">
                    <a:lumMod val="50000"/>
                  </a:schemeClr>
                </a:solidFill>
              </a:endParaRPr>
            </a:p>
          </p:txBody>
        </p:sp>
        <p:sp>
          <p:nvSpPr>
            <p:cNvPr id="16" name="Title 4">
              <a:extLst>
                <a:ext uri="{FF2B5EF4-FFF2-40B4-BE49-F238E27FC236}">
                  <a16:creationId xmlns:a16="http://schemas.microsoft.com/office/drawing/2014/main" id="{27228BAE-048B-681E-DD8D-BD96B22560E0}"/>
                </a:ext>
              </a:extLst>
            </p:cNvPr>
            <p:cNvSpPr txBox="1">
              <a:spLocks/>
            </p:cNvSpPr>
            <p:nvPr/>
          </p:nvSpPr>
          <p:spPr>
            <a:xfrm>
              <a:off x="1449719" y="1352665"/>
              <a:ext cx="928870" cy="581223"/>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2800" dirty="0" smtClean="0">
                  <a:solidFill>
                    <a:schemeClr val="accent1">
                      <a:lumMod val="75000"/>
                    </a:schemeClr>
                  </a:solidFill>
                </a:rPr>
                <a:t>NFV</a:t>
              </a:r>
              <a:endParaRPr lang="en-US" sz="2800" dirty="0">
                <a:solidFill>
                  <a:schemeClr val="accent1">
                    <a:lumMod val="75000"/>
                  </a:schemeClr>
                </a:solidFill>
              </a:endParaRPr>
            </a:p>
          </p:txBody>
        </p:sp>
      </p:grpSp>
      <p:sp>
        <p:nvSpPr>
          <p:cNvPr id="21" name="Title 1"/>
          <p:cNvSpPr>
            <a:spLocks noGrp="1"/>
          </p:cNvSpPr>
          <p:nvPr>
            <p:ph type="title"/>
          </p:nvPr>
        </p:nvSpPr>
        <p:spPr>
          <a:xfrm>
            <a:off x="4103360" y="4356724"/>
            <a:ext cx="3715871" cy="1325563"/>
          </a:xfrm>
        </p:spPr>
        <p:txBody>
          <a:bodyPr/>
          <a:lstStyle/>
          <a:p>
            <a:r>
              <a:rPr lang="en-US" altLang="en-US" dirty="0"/>
              <a:t>Thank you!</a:t>
            </a:r>
            <a:endParaRPr lang="en-US" dirty="0"/>
          </a:p>
        </p:txBody>
      </p:sp>
      <p:sp>
        <p:nvSpPr>
          <p:cNvPr id="22" name="Rectangle 21"/>
          <p:cNvSpPr/>
          <p:nvPr/>
        </p:nvSpPr>
        <p:spPr>
          <a:xfrm>
            <a:off x="7218219" y="6142254"/>
            <a:ext cx="4973781" cy="369332"/>
          </a:xfrm>
          <a:prstGeom prst="rect">
            <a:avLst/>
          </a:prstGeom>
        </p:spPr>
        <p:txBody>
          <a:bodyPr wrap="square">
            <a:spAutoFit/>
          </a:bodyPr>
          <a:lstStyle/>
          <a:p>
            <a:r>
              <a:rPr lang="en-US" dirty="0"/>
              <a:t>https://www.youtube.com/@AmelOline/videos</a:t>
            </a:r>
          </a:p>
        </p:txBody>
      </p:sp>
      <p:sp>
        <p:nvSpPr>
          <p:cNvPr id="23" name="Rectangle 22"/>
          <p:cNvSpPr/>
          <p:nvPr/>
        </p:nvSpPr>
        <p:spPr>
          <a:xfrm>
            <a:off x="9015715" y="5772922"/>
            <a:ext cx="3070402" cy="369332"/>
          </a:xfrm>
          <a:prstGeom prst="rect">
            <a:avLst/>
          </a:prstGeom>
        </p:spPr>
        <p:txBody>
          <a:bodyPr wrap="square">
            <a:spAutoFit/>
          </a:bodyPr>
          <a:lstStyle/>
          <a:p>
            <a:r>
              <a:rPr lang="en-US" dirty="0"/>
              <a:t>https://github.com/siagianp</a:t>
            </a:r>
          </a:p>
        </p:txBody>
      </p:sp>
      <p:sp>
        <p:nvSpPr>
          <p:cNvPr id="24" name="Rectangle 23"/>
          <p:cNvSpPr/>
          <p:nvPr/>
        </p:nvSpPr>
        <p:spPr>
          <a:xfrm>
            <a:off x="4103360" y="5173542"/>
            <a:ext cx="3357266" cy="369332"/>
          </a:xfrm>
          <a:prstGeom prst="rect">
            <a:avLst/>
          </a:prstGeom>
        </p:spPr>
        <p:txBody>
          <a:bodyPr wrap="none">
            <a:spAutoFit/>
          </a:bodyPr>
          <a:lstStyle/>
          <a:p>
            <a:r>
              <a:rPr lang="en-US" dirty="0"/>
              <a:t>Thank you For being a great class!</a:t>
            </a:r>
          </a:p>
        </p:txBody>
      </p:sp>
      <p:sp>
        <p:nvSpPr>
          <p:cNvPr id="2" name="Rectangle 1"/>
          <p:cNvSpPr/>
          <p:nvPr/>
        </p:nvSpPr>
        <p:spPr>
          <a:xfrm>
            <a:off x="348815" y="6175026"/>
            <a:ext cx="7073944" cy="369332"/>
          </a:xfrm>
          <a:prstGeom prst="rect">
            <a:avLst/>
          </a:prstGeom>
        </p:spPr>
        <p:txBody>
          <a:bodyPr wrap="square">
            <a:spAutoFit/>
          </a:bodyPr>
          <a:lstStyle/>
          <a:p>
            <a:r>
              <a:rPr lang="en-US" dirty="0"/>
              <a:t>https</a:t>
            </a:r>
            <a:r>
              <a:rPr lang="en-US" dirty="0" smtClean="0"/>
              <a:t>://github.com/amelcharolinesgn2/IoT_simulator-mqtt-NodeRed</a:t>
            </a:r>
            <a:endParaRPr lang="en-US" dirty="0"/>
          </a:p>
        </p:txBody>
      </p:sp>
    </p:spTree>
    <p:extLst>
      <p:ext uri="{BB962C8B-B14F-4D97-AF65-F5344CB8AC3E}">
        <p14:creationId xmlns:p14="http://schemas.microsoft.com/office/powerpoint/2010/main" val="12481575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MQTT</a:t>
            </a:r>
            <a:br>
              <a:rPr lang="en-US" dirty="0" smtClean="0"/>
            </a:br>
            <a:r>
              <a:rPr lang="en-US" b="1" dirty="0"/>
              <a:t>(Message Queue Telemetry Transport)</a:t>
            </a:r>
            <a:br>
              <a:rPr lang="en-US" b="1" dirty="0"/>
            </a:br>
            <a:endParaRPr lang="en-US" dirty="0"/>
          </a:p>
        </p:txBody>
      </p:sp>
      <p:sp>
        <p:nvSpPr>
          <p:cNvPr id="4" name="Rectangle 3"/>
          <p:cNvSpPr/>
          <p:nvPr/>
        </p:nvSpPr>
        <p:spPr>
          <a:xfrm>
            <a:off x="684861" y="1499143"/>
            <a:ext cx="4944623" cy="584775"/>
          </a:xfrm>
          <a:prstGeom prst="rect">
            <a:avLst/>
          </a:prstGeom>
        </p:spPr>
        <p:txBody>
          <a:bodyPr wrap="none">
            <a:spAutoFit/>
          </a:bodyPr>
          <a:lstStyle/>
          <a:p>
            <a:r>
              <a:rPr lang="en-US" sz="3200" dirty="0"/>
              <a:t>What is Publisher-subscriber</a:t>
            </a:r>
          </a:p>
        </p:txBody>
      </p:sp>
      <p:sp>
        <p:nvSpPr>
          <p:cNvPr id="5" name="Rectangle 4"/>
          <p:cNvSpPr/>
          <p:nvPr/>
        </p:nvSpPr>
        <p:spPr>
          <a:xfrm>
            <a:off x="684861" y="2239110"/>
            <a:ext cx="10381129" cy="1200329"/>
          </a:xfrm>
          <a:prstGeom prst="rect">
            <a:avLst/>
          </a:prstGeom>
        </p:spPr>
        <p:txBody>
          <a:bodyPr wrap="square">
            <a:spAutoFit/>
          </a:bodyPr>
          <a:lstStyle/>
          <a:p>
            <a:pPr algn="just"/>
            <a:r>
              <a:rPr lang="en-US" dirty="0" smtClean="0"/>
              <a:t>The </a:t>
            </a:r>
            <a:r>
              <a:rPr lang="en-US" dirty="0"/>
              <a:t>Publisher-Subscriber model, unlike the Client-Server, the client that sends the message (Publisher) is unaware of the existence of the client that receives the message (Subscriber). Clients do not connect to each other directly they connect to the Broker which is responsible for routing the messages. The MQTT Broker uses Topics for routing messages to the exact subscribed client.</a:t>
            </a:r>
          </a:p>
        </p:txBody>
      </p:sp>
      <p:pic>
        <p:nvPicPr>
          <p:cNvPr id="5122" name="Picture 2" descr="https://miro.medium.com/v2/resize:fit:875/1*Q89-wOLNZp-jMHk-5rlDNQ.gif"/>
          <p:cNvPicPr>
            <a:picLocks noGrp="1" noChangeAspect="1" noChangeArrowheads="1" noCro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910556" y="3540282"/>
            <a:ext cx="5929737" cy="3019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5369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1353" y="2749737"/>
            <a:ext cx="3715871" cy="1325563"/>
          </a:xfrm>
        </p:spPr>
        <p:txBody>
          <a:bodyPr/>
          <a:lstStyle/>
          <a:p>
            <a:r>
              <a:rPr lang="en-US" altLang="en-US" dirty="0"/>
              <a:t>Thank you!</a:t>
            </a:r>
            <a:endParaRPr lang="en-US" dirty="0"/>
          </a:p>
        </p:txBody>
      </p:sp>
      <p:sp>
        <p:nvSpPr>
          <p:cNvPr id="4" name="Title 4">
            <a:extLst>
              <a:ext uri="{FF2B5EF4-FFF2-40B4-BE49-F238E27FC236}">
                <a16:creationId xmlns:a16="http://schemas.microsoft.com/office/drawing/2014/main" id="{27228BAE-048B-681E-DD8D-BD96B22560E0}"/>
              </a:ext>
            </a:extLst>
          </p:cNvPr>
          <p:cNvSpPr txBox="1">
            <a:spLocks/>
          </p:cNvSpPr>
          <p:nvPr/>
        </p:nvSpPr>
        <p:spPr>
          <a:xfrm>
            <a:off x="3944570" y="5185693"/>
            <a:ext cx="4804363" cy="900105"/>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mtClean="0">
                <a:solidFill>
                  <a:schemeClr val="accent1">
                    <a:lumMod val="75000"/>
                  </a:schemeClr>
                </a:solidFill>
              </a:rPr>
              <a:t>Computer </a:t>
            </a:r>
            <a:r>
              <a:rPr lang="en-US" smtClean="0">
                <a:solidFill>
                  <a:srgbClr val="00B0F0"/>
                </a:solidFill>
              </a:rPr>
              <a:t>Vision</a:t>
            </a:r>
            <a:endParaRPr lang="en-US" dirty="0">
              <a:solidFill>
                <a:srgbClr val="00B0F0"/>
              </a:solidFill>
            </a:endParaRPr>
          </a:p>
        </p:txBody>
      </p:sp>
      <p:grpSp>
        <p:nvGrpSpPr>
          <p:cNvPr id="5" name="Group 4">
            <a:extLst>
              <a:ext uri="{FF2B5EF4-FFF2-40B4-BE49-F238E27FC236}">
                <a16:creationId xmlns:a16="http://schemas.microsoft.com/office/drawing/2014/main" id="{2AABCB87-2ECC-4C03-B5BB-6EE11C8A4485}"/>
              </a:ext>
            </a:extLst>
          </p:cNvPr>
          <p:cNvGrpSpPr/>
          <p:nvPr/>
        </p:nvGrpSpPr>
        <p:grpSpPr>
          <a:xfrm>
            <a:off x="4101353" y="3888423"/>
            <a:ext cx="3064025" cy="1516520"/>
            <a:chOff x="4853562" y="1589418"/>
            <a:chExt cx="2609520" cy="1291565"/>
          </a:xfrm>
        </p:grpSpPr>
        <p:sp>
          <p:nvSpPr>
            <p:cNvPr id="6" name="Freeform 5">
              <a:extLst>
                <a:ext uri="{FF2B5EF4-FFF2-40B4-BE49-F238E27FC236}">
                  <a16:creationId xmlns:a16="http://schemas.microsoft.com/office/drawing/2014/main" id="{03546B24-FABC-4B2A-A80F-B03654D56A7D}"/>
                </a:ext>
              </a:extLst>
            </p:cNvPr>
            <p:cNvSpPr>
              <a:spLocks noChangeAspect="1"/>
            </p:cNvSpPr>
            <p:nvPr/>
          </p:nvSpPr>
          <p:spPr>
            <a:xfrm flipH="1">
              <a:off x="4853562" y="1589418"/>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3601">
                <a:solidFill>
                  <a:schemeClr val="tx1"/>
                </a:solidFill>
              </a:endParaRPr>
            </a:p>
          </p:txBody>
        </p:sp>
        <p:sp>
          <p:nvSpPr>
            <p:cNvPr id="7" name="Freeform 6">
              <a:extLst>
                <a:ext uri="{FF2B5EF4-FFF2-40B4-BE49-F238E27FC236}">
                  <a16:creationId xmlns:a16="http://schemas.microsoft.com/office/drawing/2014/main" id="{02E1A011-CDEA-4BBC-B725-C88AF5464891}"/>
                </a:ext>
              </a:extLst>
            </p:cNvPr>
            <p:cNvSpPr>
              <a:spLocks noChangeAspect="1"/>
            </p:cNvSpPr>
            <p:nvPr/>
          </p:nvSpPr>
          <p:spPr>
            <a:xfrm flipH="1">
              <a:off x="5230834" y="1678285"/>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3601" dirty="0">
                <a:solidFill>
                  <a:schemeClr val="tx1"/>
                </a:solidFill>
              </a:endParaRPr>
            </a:p>
          </p:txBody>
        </p:sp>
      </p:grpSp>
      <p:grpSp>
        <p:nvGrpSpPr>
          <p:cNvPr id="8" name="Group 7">
            <a:extLst>
              <a:ext uri="{FF2B5EF4-FFF2-40B4-BE49-F238E27FC236}">
                <a16:creationId xmlns:a16="http://schemas.microsoft.com/office/drawing/2014/main" id="{AB8BC7BC-BF58-402E-9A69-AA9226DE7CAA}"/>
              </a:ext>
            </a:extLst>
          </p:cNvPr>
          <p:cNvGrpSpPr/>
          <p:nvPr/>
        </p:nvGrpSpPr>
        <p:grpSpPr>
          <a:xfrm>
            <a:off x="5301273" y="4504838"/>
            <a:ext cx="1334145" cy="620384"/>
            <a:chOff x="7729280" y="2195997"/>
            <a:chExt cx="2143740" cy="996849"/>
          </a:xfrm>
          <a:solidFill>
            <a:schemeClr val="accent6"/>
          </a:solidFill>
        </p:grpSpPr>
        <p:sp>
          <p:nvSpPr>
            <p:cNvPr id="9" name="Freeform: Shape 66">
              <a:extLst>
                <a:ext uri="{FF2B5EF4-FFF2-40B4-BE49-F238E27FC236}">
                  <a16:creationId xmlns:a16="http://schemas.microsoft.com/office/drawing/2014/main" id="{2A081543-B9FF-49B1-8EEF-ABDF5438EDCD}"/>
                </a:ext>
              </a:extLst>
            </p:cNvPr>
            <p:cNvSpPr/>
            <p:nvPr/>
          </p:nvSpPr>
          <p:spPr>
            <a:xfrm>
              <a:off x="7729280" y="2195997"/>
              <a:ext cx="2143740" cy="996849"/>
            </a:xfrm>
            <a:custGeom>
              <a:avLst/>
              <a:gdLst/>
              <a:ahLst/>
              <a:cxnLst/>
              <a:rect l="l" t="t" r="r" b="b"/>
              <a:pathLst>
                <a:path w="1862733" h="866179">
                  <a:moveTo>
                    <a:pt x="794147" y="204787"/>
                  </a:moveTo>
                  <a:cubicBezTo>
                    <a:pt x="745605" y="204787"/>
                    <a:pt x="701637" y="218416"/>
                    <a:pt x="662244" y="245673"/>
                  </a:cubicBezTo>
                  <a:cubicBezTo>
                    <a:pt x="622851" y="272930"/>
                    <a:pt x="594798" y="309240"/>
                    <a:pt x="578086" y="354601"/>
                  </a:cubicBezTo>
                  <a:cubicBezTo>
                    <a:pt x="568536" y="380467"/>
                    <a:pt x="563761" y="406729"/>
                    <a:pt x="563761" y="433387"/>
                  </a:cubicBezTo>
                  <a:cubicBezTo>
                    <a:pt x="563761" y="488299"/>
                    <a:pt x="582064" y="537440"/>
                    <a:pt x="618670" y="580811"/>
                  </a:cubicBezTo>
                  <a:cubicBezTo>
                    <a:pt x="664031" y="634532"/>
                    <a:pt x="722524" y="661392"/>
                    <a:pt x="794147" y="661392"/>
                  </a:cubicBezTo>
                  <a:cubicBezTo>
                    <a:pt x="865771" y="661392"/>
                    <a:pt x="924462" y="634733"/>
                    <a:pt x="970220" y="581415"/>
                  </a:cubicBezTo>
                  <a:cubicBezTo>
                    <a:pt x="1006826" y="538838"/>
                    <a:pt x="1025128" y="489496"/>
                    <a:pt x="1025128" y="433387"/>
                  </a:cubicBezTo>
                  <a:cubicBezTo>
                    <a:pt x="1025128" y="376088"/>
                    <a:pt x="1006826" y="326547"/>
                    <a:pt x="970220" y="284764"/>
                  </a:cubicBezTo>
                  <a:cubicBezTo>
                    <a:pt x="923265" y="231446"/>
                    <a:pt x="864574" y="204787"/>
                    <a:pt x="794147" y="204787"/>
                  </a:cubicBezTo>
                  <a:close/>
                  <a:moveTo>
                    <a:pt x="1304330" y="24408"/>
                  </a:moveTo>
                  <a:lnTo>
                    <a:pt x="1862733" y="24408"/>
                  </a:lnTo>
                  <a:lnTo>
                    <a:pt x="1862733" y="200620"/>
                  </a:lnTo>
                  <a:lnTo>
                    <a:pt x="1687711" y="200620"/>
                  </a:lnTo>
                  <a:lnTo>
                    <a:pt x="1687711" y="837009"/>
                  </a:lnTo>
                  <a:lnTo>
                    <a:pt x="1476375" y="837009"/>
                  </a:lnTo>
                  <a:lnTo>
                    <a:pt x="1476375" y="200620"/>
                  </a:lnTo>
                  <a:lnTo>
                    <a:pt x="1304330" y="200620"/>
                  </a:lnTo>
                  <a:close/>
                  <a:moveTo>
                    <a:pt x="0" y="24408"/>
                  </a:moveTo>
                  <a:lnTo>
                    <a:pt x="211336" y="24408"/>
                  </a:lnTo>
                  <a:lnTo>
                    <a:pt x="211336" y="837009"/>
                  </a:lnTo>
                  <a:lnTo>
                    <a:pt x="0" y="837009"/>
                  </a:lnTo>
                  <a:close/>
                  <a:moveTo>
                    <a:pt x="794147" y="0"/>
                  </a:moveTo>
                  <a:cubicBezTo>
                    <a:pt x="937022" y="0"/>
                    <a:pt x="1050330" y="47426"/>
                    <a:pt x="1134071" y="142280"/>
                  </a:cubicBezTo>
                  <a:cubicBezTo>
                    <a:pt x="1207493" y="225623"/>
                    <a:pt x="1244204" y="322659"/>
                    <a:pt x="1244204" y="433387"/>
                  </a:cubicBezTo>
                  <a:cubicBezTo>
                    <a:pt x="1244204" y="543719"/>
                    <a:pt x="1207493" y="640556"/>
                    <a:pt x="1134071" y="723900"/>
                  </a:cubicBezTo>
                  <a:cubicBezTo>
                    <a:pt x="1050330" y="818753"/>
                    <a:pt x="937022" y="866179"/>
                    <a:pt x="794147" y="866179"/>
                  </a:cubicBezTo>
                  <a:cubicBezTo>
                    <a:pt x="651669" y="866179"/>
                    <a:pt x="538560" y="818753"/>
                    <a:pt x="454819" y="723900"/>
                  </a:cubicBezTo>
                  <a:cubicBezTo>
                    <a:pt x="381397" y="640556"/>
                    <a:pt x="344686" y="543719"/>
                    <a:pt x="344686" y="433387"/>
                  </a:cubicBezTo>
                  <a:cubicBezTo>
                    <a:pt x="344686" y="382984"/>
                    <a:pt x="354608" y="331291"/>
                    <a:pt x="374452" y="278308"/>
                  </a:cubicBezTo>
                  <a:cubicBezTo>
                    <a:pt x="394296" y="225326"/>
                    <a:pt x="420886" y="179983"/>
                    <a:pt x="454224" y="142280"/>
                  </a:cubicBezTo>
                  <a:cubicBezTo>
                    <a:pt x="537964" y="47426"/>
                    <a:pt x="651272" y="0"/>
                    <a:pt x="794147" y="0"/>
                  </a:cubicBezTo>
                  <a:close/>
                </a:path>
              </a:pathLst>
            </a:cu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dirty="0"/>
            </a:p>
          </p:txBody>
        </p:sp>
        <p:sp>
          <p:nvSpPr>
            <p:cNvPr id="10" name="Freeform: Shape 67">
              <a:extLst>
                <a:ext uri="{FF2B5EF4-FFF2-40B4-BE49-F238E27FC236}">
                  <a16:creationId xmlns:a16="http://schemas.microsoft.com/office/drawing/2014/main" id="{275D1FAA-C13F-4A6B-BA37-7704CFB7ADCD}"/>
                </a:ext>
              </a:extLst>
            </p:cNvPr>
            <p:cNvSpPr/>
            <p:nvPr/>
          </p:nvSpPr>
          <p:spPr>
            <a:xfrm>
              <a:off x="8421007" y="2543552"/>
              <a:ext cx="443936" cy="326800"/>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1" name="Subtitle 2">
            <a:extLst>
              <a:ext uri="{FF2B5EF4-FFF2-40B4-BE49-F238E27FC236}">
                <a16:creationId xmlns:a16="http://schemas.microsoft.com/office/drawing/2014/main" id="{53858C97-DA2F-8866-47CC-CDF4077BBF9D}"/>
              </a:ext>
            </a:extLst>
          </p:cNvPr>
          <p:cNvSpPr txBox="1">
            <a:spLocks/>
          </p:cNvSpPr>
          <p:nvPr/>
        </p:nvSpPr>
        <p:spPr>
          <a:xfrm>
            <a:off x="5671973" y="4721137"/>
            <a:ext cx="729275" cy="203382"/>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smtClean="0">
                <a:solidFill>
                  <a:srgbClr val="7030A0"/>
                </a:solidFill>
              </a:rPr>
              <a:t>PDS</a:t>
            </a:r>
            <a:endParaRPr lang="en-US" sz="1600" dirty="0">
              <a:solidFill>
                <a:srgbClr val="7030A0"/>
              </a:solidFill>
            </a:endParaRPr>
          </a:p>
        </p:txBody>
      </p:sp>
      <p:sp>
        <p:nvSpPr>
          <p:cNvPr id="12" name="Rectangle 11"/>
          <p:cNvSpPr/>
          <p:nvPr/>
        </p:nvSpPr>
        <p:spPr>
          <a:xfrm>
            <a:off x="7324102" y="6488668"/>
            <a:ext cx="4973781" cy="369332"/>
          </a:xfrm>
          <a:prstGeom prst="rect">
            <a:avLst/>
          </a:prstGeom>
        </p:spPr>
        <p:txBody>
          <a:bodyPr wrap="square">
            <a:spAutoFit/>
          </a:bodyPr>
          <a:lstStyle/>
          <a:p>
            <a:r>
              <a:rPr lang="en-US" dirty="0"/>
              <a:t>https://www.youtube.com/@AmelOline/videos</a:t>
            </a:r>
          </a:p>
        </p:txBody>
      </p:sp>
      <p:sp>
        <p:nvSpPr>
          <p:cNvPr id="13" name="Rectangle 12"/>
          <p:cNvSpPr/>
          <p:nvPr/>
        </p:nvSpPr>
        <p:spPr>
          <a:xfrm>
            <a:off x="9121598" y="6119336"/>
            <a:ext cx="3070402" cy="369332"/>
          </a:xfrm>
          <a:prstGeom prst="rect">
            <a:avLst/>
          </a:prstGeom>
        </p:spPr>
        <p:txBody>
          <a:bodyPr wrap="square">
            <a:spAutoFit/>
          </a:bodyPr>
          <a:lstStyle/>
          <a:p>
            <a:r>
              <a:rPr lang="en-US" dirty="0"/>
              <a:t>https://github.com/siagianp</a:t>
            </a:r>
          </a:p>
        </p:txBody>
      </p:sp>
      <p:sp>
        <p:nvSpPr>
          <p:cNvPr id="3" name="Rectangle 2"/>
          <p:cNvSpPr/>
          <p:nvPr/>
        </p:nvSpPr>
        <p:spPr>
          <a:xfrm>
            <a:off x="4176223" y="3518504"/>
            <a:ext cx="3357266" cy="369332"/>
          </a:xfrm>
          <a:prstGeom prst="rect">
            <a:avLst/>
          </a:prstGeom>
        </p:spPr>
        <p:txBody>
          <a:bodyPr wrap="none">
            <a:spAutoFit/>
          </a:bodyPr>
          <a:lstStyle/>
          <a:p>
            <a:r>
              <a:rPr lang="en-US" dirty="0"/>
              <a:t>Thank you For being a great class!</a:t>
            </a:r>
          </a:p>
        </p:txBody>
      </p:sp>
    </p:spTree>
    <p:extLst>
      <p:ext uri="{BB962C8B-B14F-4D97-AF65-F5344CB8AC3E}">
        <p14:creationId xmlns:p14="http://schemas.microsoft.com/office/powerpoint/2010/main" val="38276957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51997"/>
            <a:ext cx="10515600" cy="1302310"/>
          </a:xfrm>
        </p:spPr>
        <p:txBody>
          <a:bodyPr>
            <a:normAutofit/>
          </a:bodyPr>
          <a:lstStyle/>
          <a:p>
            <a:r>
              <a:rPr lang="en-US" sz="3200" b="1" dirty="0"/>
              <a:t>What is a </a:t>
            </a:r>
            <a:r>
              <a:rPr lang="en-US" sz="3200" b="1" dirty="0" smtClean="0"/>
              <a:t>Topic</a:t>
            </a:r>
            <a:endParaRPr lang="en-US" sz="3200" dirty="0"/>
          </a:p>
        </p:txBody>
      </p:sp>
      <p:sp>
        <p:nvSpPr>
          <p:cNvPr id="4" name="Rectangle 3"/>
          <p:cNvSpPr/>
          <p:nvPr/>
        </p:nvSpPr>
        <p:spPr>
          <a:xfrm>
            <a:off x="838200" y="1825625"/>
            <a:ext cx="4343400" cy="2031325"/>
          </a:xfrm>
          <a:prstGeom prst="rect">
            <a:avLst/>
          </a:prstGeom>
        </p:spPr>
        <p:txBody>
          <a:bodyPr wrap="square">
            <a:spAutoFit/>
          </a:bodyPr>
          <a:lstStyle/>
          <a:p>
            <a:pPr algn="just"/>
            <a:r>
              <a:rPr lang="en-US" dirty="0"/>
              <a:t>MQTT Topic is a string that is used to route messages. We can create multiple hierarchies by using slash /, similar to a URL. A Publisher client can publish a message on a topic and a Broker delivers the message to all the Clients that has subscribed to that topic.</a:t>
            </a:r>
          </a:p>
        </p:txBody>
      </p:sp>
      <p:sp>
        <p:nvSpPr>
          <p:cNvPr id="5" name="Rectangle 4"/>
          <p:cNvSpPr/>
          <p:nvPr/>
        </p:nvSpPr>
        <p:spPr>
          <a:xfrm>
            <a:off x="838200" y="4001294"/>
            <a:ext cx="6096000" cy="2585323"/>
          </a:xfrm>
          <a:prstGeom prst="rect">
            <a:avLst/>
          </a:prstGeom>
        </p:spPr>
        <p:txBody>
          <a:bodyPr>
            <a:spAutoFit/>
          </a:bodyPr>
          <a:lstStyle/>
          <a:p>
            <a:r>
              <a:rPr lang="en-US" dirty="0"/>
              <a:t>Topic </a:t>
            </a:r>
            <a:r>
              <a:rPr lang="en-US" dirty="0" smtClean="0"/>
              <a:t>:</a:t>
            </a:r>
            <a:endParaRPr lang="en-US" dirty="0"/>
          </a:p>
          <a:p>
            <a:endParaRPr lang="en-US" dirty="0"/>
          </a:p>
          <a:p>
            <a:r>
              <a:rPr lang="en-US" dirty="0"/>
              <a:t>sensor/1/temperature</a:t>
            </a:r>
          </a:p>
          <a:p>
            <a:r>
              <a:rPr lang="en-US" dirty="0"/>
              <a:t>sensor/2/humidity</a:t>
            </a:r>
          </a:p>
          <a:p>
            <a:endParaRPr lang="en-US" dirty="0"/>
          </a:p>
          <a:p>
            <a:r>
              <a:rPr lang="en-US" dirty="0"/>
              <a:t>software-update/android/14/</a:t>
            </a:r>
          </a:p>
          <a:p>
            <a:r>
              <a:rPr lang="en-US" dirty="0"/>
              <a:t>software-update/android/14/2</a:t>
            </a:r>
          </a:p>
          <a:p>
            <a:r>
              <a:rPr lang="en-US" dirty="0"/>
              <a:t>software-update/</a:t>
            </a:r>
            <a:r>
              <a:rPr lang="en-US" dirty="0" err="1"/>
              <a:t>ios</a:t>
            </a:r>
            <a:r>
              <a:rPr lang="en-US" dirty="0"/>
              <a:t>/17</a:t>
            </a:r>
          </a:p>
          <a:p>
            <a:r>
              <a:rPr lang="en-US" dirty="0"/>
              <a:t>software-update/</a:t>
            </a:r>
            <a:r>
              <a:rPr lang="en-US" dirty="0" err="1"/>
              <a:t>ios</a:t>
            </a:r>
            <a:r>
              <a:rPr lang="en-US" dirty="0"/>
              <a:t>/17/</a:t>
            </a:r>
          </a:p>
        </p:txBody>
      </p:sp>
      <p:pic>
        <p:nvPicPr>
          <p:cNvPr id="7170" name="Picture 2" descr="https://miro.medium.com/v2/resize:fit:875/1*FFYDtifXCxP4wZfTsmRaag.gif"/>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03950" y="2948793"/>
            <a:ext cx="5149850" cy="2105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3878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Tutorial : Setting up an </a:t>
            </a:r>
            <a:r>
              <a:rPr lang="en-US" b="1" dirty="0" err="1"/>
              <a:t>Mosquitto</a:t>
            </a:r>
            <a:r>
              <a:rPr lang="en-US" b="1" dirty="0"/>
              <a:t> MQTT With Docker</a:t>
            </a:r>
            <a:br>
              <a:rPr lang="en-US" b="1" dirty="0"/>
            </a:br>
            <a:endParaRPr lang="en-US" dirty="0"/>
          </a:p>
        </p:txBody>
      </p:sp>
      <p:pic>
        <p:nvPicPr>
          <p:cNvPr id="2050" name="Picture 2" descr="https://miro.medium.com/v2/resize:fit:700/1*4Rn7Nq_2nH2e5YK_w3D7xg.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20799" y="1825625"/>
            <a:ext cx="6550401"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22703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Creating a Simple </a:t>
            </a:r>
            <a:r>
              <a:rPr lang="en-US" b="1" dirty="0" err="1"/>
              <a:t>IoT</a:t>
            </a:r>
            <a:r>
              <a:rPr lang="en-US" b="1" dirty="0"/>
              <a:t> Project</a:t>
            </a:r>
            <a:br>
              <a:rPr lang="en-US" b="1" dirty="0"/>
            </a:br>
            <a:endParaRPr lang="en-US" dirty="0"/>
          </a:p>
        </p:txBody>
      </p:sp>
      <p:pic>
        <p:nvPicPr>
          <p:cNvPr id="4" name="Content Placeholder 3"/>
          <p:cNvPicPr>
            <a:picLocks noGrp="1" noChangeAspect="1"/>
          </p:cNvPicPr>
          <p:nvPr>
            <p:ph idx="1"/>
          </p:nvPr>
        </p:nvPicPr>
        <p:blipFill>
          <a:blip r:embed="rId3"/>
          <a:stretch>
            <a:fillRect/>
          </a:stretch>
        </p:blipFill>
        <p:spPr>
          <a:xfrm>
            <a:off x="978584" y="1521725"/>
            <a:ext cx="5801784" cy="4351338"/>
          </a:xfrm>
          <a:prstGeom prst="rect">
            <a:avLst/>
          </a:prstGeom>
        </p:spPr>
      </p:pic>
      <p:pic>
        <p:nvPicPr>
          <p:cNvPr id="5" name="Picture 4"/>
          <p:cNvPicPr>
            <a:picLocks noChangeAspect="1"/>
          </p:cNvPicPr>
          <p:nvPr/>
        </p:nvPicPr>
        <p:blipFill>
          <a:blip r:embed="rId4"/>
          <a:stretch>
            <a:fillRect/>
          </a:stretch>
        </p:blipFill>
        <p:spPr>
          <a:xfrm>
            <a:off x="6920753" y="1027906"/>
            <a:ext cx="4433047" cy="2462804"/>
          </a:xfrm>
          <a:prstGeom prst="rect">
            <a:avLst/>
          </a:prstGeom>
        </p:spPr>
      </p:pic>
      <p:pic>
        <p:nvPicPr>
          <p:cNvPr id="6" name="Picture 5"/>
          <p:cNvPicPr>
            <a:picLocks noChangeAspect="1"/>
          </p:cNvPicPr>
          <p:nvPr/>
        </p:nvPicPr>
        <p:blipFill>
          <a:blip r:embed="rId5"/>
          <a:stretch>
            <a:fillRect/>
          </a:stretch>
        </p:blipFill>
        <p:spPr>
          <a:xfrm>
            <a:off x="6920752" y="3697394"/>
            <a:ext cx="4433047" cy="2344632"/>
          </a:xfrm>
          <a:prstGeom prst="rect">
            <a:avLst/>
          </a:prstGeom>
        </p:spPr>
      </p:pic>
    </p:spTree>
    <p:extLst>
      <p:ext uri="{BB962C8B-B14F-4D97-AF65-F5344CB8AC3E}">
        <p14:creationId xmlns:p14="http://schemas.microsoft.com/office/powerpoint/2010/main" val="18114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8" name="Content Placeholder 7"/>
          <p:cNvPicPr>
            <a:picLocks noGrp="1" noChangeAspect="1"/>
          </p:cNvPicPr>
          <p:nvPr>
            <p:ph idx="1"/>
          </p:nvPr>
        </p:nvPicPr>
        <p:blipFill>
          <a:blip r:embed="rId3"/>
          <a:stretch>
            <a:fillRect/>
          </a:stretch>
        </p:blipFill>
        <p:spPr>
          <a:xfrm>
            <a:off x="3443287" y="2310606"/>
            <a:ext cx="5305425" cy="3381375"/>
          </a:xfrm>
          <a:prstGeom prst="rect">
            <a:avLst/>
          </a:prstGeom>
        </p:spPr>
      </p:pic>
      <p:grpSp>
        <p:nvGrpSpPr>
          <p:cNvPr id="9" name="Group 8"/>
          <p:cNvGrpSpPr/>
          <p:nvPr/>
        </p:nvGrpSpPr>
        <p:grpSpPr>
          <a:xfrm>
            <a:off x="3693817" y="4106430"/>
            <a:ext cx="4804363" cy="1929688"/>
            <a:chOff x="89638" y="359621"/>
            <a:chExt cx="4804363" cy="1929688"/>
          </a:xfrm>
        </p:grpSpPr>
        <p:pic>
          <p:nvPicPr>
            <p:cNvPr id="10" name="Picture 9"/>
            <p:cNvPicPr>
              <a:picLocks noChangeAspect="1"/>
            </p:cNvPicPr>
            <p:nvPr/>
          </p:nvPicPr>
          <p:blipFill>
            <a:blip r:embed="rId4"/>
            <a:stretch>
              <a:fillRect/>
            </a:stretch>
          </p:blipFill>
          <p:spPr>
            <a:xfrm>
              <a:off x="235105" y="1881965"/>
              <a:ext cx="3104181" cy="263526"/>
            </a:xfrm>
            <a:prstGeom prst="rect">
              <a:avLst/>
            </a:prstGeom>
          </p:spPr>
        </p:pic>
        <p:sp>
          <p:nvSpPr>
            <p:cNvPr id="11" name="Title 4">
              <a:extLst>
                <a:ext uri="{FF2B5EF4-FFF2-40B4-BE49-F238E27FC236}">
                  <a16:creationId xmlns:a16="http://schemas.microsoft.com/office/drawing/2014/main" id="{27228BAE-048B-681E-DD8D-BD96B22560E0}"/>
                </a:ext>
              </a:extLst>
            </p:cNvPr>
            <p:cNvSpPr txBox="1">
              <a:spLocks/>
            </p:cNvSpPr>
            <p:nvPr/>
          </p:nvSpPr>
          <p:spPr>
            <a:xfrm>
              <a:off x="89638" y="1389204"/>
              <a:ext cx="4804363" cy="90010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4000" dirty="0" smtClean="0">
                  <a:solidFill>
                    <a:schemeClr val="accent1">
                      <a:lumMod val="75000"/>
                    </a:schemeClr>
                  </a:solidFill>
                </a:rPr>
                <a:t>Computer </a:t>
              </a:r>
              <a:r>
                <a:rPr lang="en-US" sz="4000" dirty="0" smtClean="0">
                  <a:solidFill>
                    <a:srgbClr val="00B0F0"/>
                  </a:solidFill>
                </a:rPr>
                <a:t>Vision</a:t>
              </a:r>
              <a:endParaRPr lang="en-US" sz="4000" dirty="0">
                <a:solidFill>
                  <a:srgbClr val="00B0F0"/>
                </a:solidFill>
              </a:endParaRPr>
            </a:p>
          </p:txBody>
        </p:sp>
        <p:grpSp>
          <p:nvGrpSpPr>
            <p:cNvPr id="12" name="Group 11">
              <a:extLst>
                <a:ext uri="{FF2B5EF4-FFF2-40B4-BE49-F238E27FC236}">
                  <a16:creationId xmlns:a16="http://schemas.microsoft.com/office/drawing/2014/main" id="{2AABCB87-2ECC-4C03-B5BB-6EE11C8A4485}"/>
                </a:ext>
              </a:extLst>
            </p:cNvPr>
            <p:cNvGrpSpPr/>
            <p:nvPr/>
          </p:nvGrpSpPr>
          <p:grpSpPr>
            <a:xfrm>
              <a:off x="89638" y="359621"/>
              <a:ext cx="3064025" cy="1516520"/>
              <a:chOff x="4853562" y="1589418"/>
              <a:chExt cx="2609520" cy="1291565"/>
            </a:xfrm>
          </p:grpSpPr>
          <p:sp>
            <p:nvSpPr>
              <p:cNvPr id="19" name="Freeform 18">
                <a:extLst>
                  <a:ext uri="{FF2B5EF4-FFF2-40B4-BE49-F238E27FC236}">
                    <a16:creationId xmlns:a16="http://schemas.microsoft.com/office/drawing/2014/main" id="{03546B24-FABC-4B2A-A80F-B03654D56A7D}"/>
                  </a:ext>
                </a:extLst>
              </p:cNvPr>
              <p:cNvSpPr>
                <a:spLocks noChangeAspect="1"/>
              </p:cNvSpPr>
              <p:nvPr/>
            </p:nvSpPr>
            <p:spPr>
              <a:xfrm flipH="1">
                <a:off x="4853562" y="1589418"/>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3601">
                  <a:solidFill>
                    <a:schemeClr val="tx1"/>
                  </a:solidFill>
                </a:endParaRPr>
              </a:p>
            </p:txBody>
          </p:sp>
          <p:sp>
            <p:nvSpPr>
              <p:cNvPr id="20" name="Freeform 19">
                <a:extLst>
                  <a:ext uri="{FF2B5EF4-FFF2-40B4-BE49-F238E27FC236}">
                    <a16:creationId xmlns:a16="http://schemas.microsoft.com/office/drawing/2014/main" id="{02E1A011-CDEA-4BBC-B725-C88AF5464891}"/>
                  </a:ext>
                </a:extLst>
              </p:cNvPr>
              <p:cNvSpPr>
                <a:spLocks noChangeAspect="1"/>
              </p:cNvSpPr>
              <p:nvPr/>
            </p:nvSpPr>
            <p:spPr>
              <a:xfrm flipH="1">
                <a:off x="5230834" y="1678285"/>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3601" dirty="0">
                  <a:solidFill>
                    <a:schemeClr val="tx1"/>
                  </a:solidFill>
                </a:endParaRPr>
              </a:p>
            </p:txBody>
          </p:sp>
        </p:grpSp>
        <p:grpSp>
          <p:nvGrpSpPr>
            <p:cNvPr id="13" name="Group 12">
              <a:extLst>
                <a:ext uri="{FF2B5EF4-FFF2-40B4-BE49-F238E27FC236}">
                  <a16:creationId xmlns:a16="http://schemas.microsoft.com/office/drawing/2014/main" id="{AB8BC7BC-BF58-402E-9A69-AA9226DE7CAA}"/>
                </a:ext>
              </a:extLst>
            </p:cNvPr>
            <p:cNvGrpSpPr/>
            <p:nvPr/>
          </p:nvGrpSpPr>
          <p:grpSpPr>
            <a:xfrm>
              <a:off x="1176068" y="503243"/>
              <a:ext cx="1334145" cy="620384"/>
              <a:chOff x="7439031" y="1585639"/>
              <a:chExt cx="2143740" cy="996849"/>
            </a:xfrm>
            <a:solidFill>
              <a:schemeClr val="accent6"/>
            </a:solidFill>
          </p:grpSpPr>
          <p:sp>
            <p:nvSpPr>
              <p:cNvPr id="17" name="Freeform: Shape 66">
                <a:extLst>
                  <a:ext uri="{FF2B5EF4-FFF2-40B4-BE49-F238E27FC236}">
                    <a16:creationId xmlns:a16="http://schemas.microsoft.com/office/drawing/2014/main" id="{2A081543-B9FF-49B1-8EEF-ABDF5438EDCD}"/>
                  </a:ext>
                </a:extLst>
              </p:cNvPr>
              <p:cNvSpPr/>
              <p:nvPr/>
            </p:nvSpPr>
            <p:spPr>
              <a:xfrm>
                <a:off x="7439031" y="1585639"/>
                <a:ext cx="2143740" cy="996849"/>
              </a:xfrm>
              <a:custGeom>
                <a:avLst/>
                <a:gdLst/>
                <a:ahLst/>
                <a:cxnLst/>
                <a:rect l="l" t="t" r="r" b="b"/>
                <a:pathLst>
                  <a:path w="1862733" h="866179">
                    <a:moveTo>
                      <a:pt x="794147" y="204787"/>
                    </a:moveTo>
                    <a:cubicBezTo>
                      <a:pt x="745605" y="204787"/>
                      <a:pt x="701637" y="218416"/>
                      <a:pt x="662244" y="245673"/>
                    </a:cubicBezTo>
                    <a:cubicBezTo>
                      <a:pt x="622851" y="272930"/>
                      <a:pt x="594798" y="309240"/>
                      <a:pt x="578086" y="354601"/>
                    </a:cubicBezTo>
                    <a:cubicBezTo>
                      <a:pt x="568536" y="380467"/>
                      <a:pt x="563761" y="406729"/>
                      <a:pt x="563761" y="433387"/>
                    </a:cubicBezTo>
                    <a:cubicBezTo>
                      <a:pt x="563761" y="488299"/>
                      <a:pt x="582064" y="537440"/>
                      <a:pt x="618670" y="580811"/>
                    </a:cubicBezTo>
                    <a:cubicBezTo>
                      <a:pt x="664031" y="634532"/>
                      <a:pt x="722524" y="661392"/>
                      <a:pt x="794147" y="661392"/>
                    </a:cubicBezTo>
                    <a:cubicBezTo>
                      <a:pt x="865771" y="661392"/>
                      <a:pt x="924462" y="634733"/>
                      <a:pt x="970220" y="581415"/>
                    </a:cubicBezTo>
                    <a:cubicBezTo>
                      <a:pt x="1006826" y="538838"/>
                      <a:pt x="1025128" y="489496"/>
                      <a:pt x="1025128" y="433387"/>
                    </a:cubicBezTo>
                    <a:cubicBezTo>
                      <a:pt x="1025128" y="376088"/>
                      <a:pt x="1006826" y="326547"/>
                      <a:pt x="970220" y="284764"/>
                    </a:cubicBezTo>
                    <a:cubicBezTo>
                      <a:pt x="923265" y="231446"/>
                      <a:pt x="864574" y="204787"/>
                      <a:pt x="794147" y="204787"/>
                    </a:cubicBezTo>
                    <a:close/>
                    <a:moveTo>
                      <a:pt x="1304330" y="24408"/>
                    </a:moveTo>
                    <a:lnTo>
                      <a:pt x="1862733" y="24408"/>
                    </a:lnTo>
                    <a:lnTo>
                      <a:pt x="1862733" y="200620"/>
                    </a:lnTo>
                    <a:lnTo>
                      <a:pt x="1687711" y="200620"/>
                    </a:lnTo>
                    <a:lnTo>
                      <a:pt x="1687711" y="837009"/>
                    </a:lnTo>
                    <a:lnTo>
                      <a:pt x="1476375" y="837009"/>
                    </a:lnTo>
                    <a:lnTo>
                      <a:pt x="1476375" y="200620"/>
                    </a:lnTo>
                    <a:lnTo>
                      <a:pt x="1304330" y="200620"/>
                    </a:lnTo>
                    <a:close/>
                    <a:moveTo>
                      <a:pt x="0" y="24408"/>
                    </a:moveTo>
                    <a:lnTo>
                      <a:pt x="211336" y="24408"/>
                    </a:lnTo>
                    <a:lnTo>
                      <a:pt x="211336" y="837009"/>
                    </a:lnTo>
                    <a:lnTo>
                      <a:pt x="0" y="837009"/>
                    </a:lnTo>
                    <a:close/>
                    <a:moveTo>
                      <a:pt x="794147" y="0"/>
                    </a:moveTo>
                    <a:cubicBezTo>
                      <a:pt x="937022" y="0"/>
                      <a:pt x="1050330" y="47426"/>
                      <a:pt x="1134071" y="142280"/>
                    </a:cubicBezTo>
                    <a:cubicBezTo>
                      <a:pt x="1207493" y="225623"/>
                      <a:pt x="1244204" y="322659"/>
                      <a:pt x="1244204" y="433387"/>
                    </a:cubicBezTo>
                    <a:cubicBezTo>
                      <a:pt x="1244204" y="543719"/>
                      <a:pt x="1207493" y="640556"/>
                      <a:pt x="1134071" y="723900"/>
                    </a:cubicBezTo>
                    <a:cubicBezTo>
                      <a:pt x="1050330" y="818753"/>
                      <a:pt x="937022" y="866179"/>
                      <a:pt x="794147" y="866179"/>
                    </a:cubicBezTo>
                    <a:cubicBezTo>
                      <a:pt x="651669" y="866179"/>
                      <a:pt x="538560" y="818753"/>
                      <a:pt x="454819" y="723900"/>
                    </a:cubicBezTo>
                    <a:cubicBezTo>
                      <a:pt x="381397" y="640556"/>
                      <a:pt x="344686" y="543719"/>
                      <a:pt x="344686" y="433387"/>
                    </a:cubicBezTo>
                    <a:cubicBezTo>
                      <a:pt x="344686" y="382984"/>
                      <a:pt x="354608" y="331291"/>
                      <a:pt x="374452" y="278308"/>
                    </a:cubicBezTo>
                    <a:cubicBezTo>
                      <a:pt x="394296" y="225326"/>
                      <a:pt x="420886" y="179983"/>
                      <a:pt x="454224" y="142280"/>
                    </a:cubicBezTo>
                    <a:cubicBezTo>
                      <a:pt x="537964" y="47426"/>
                      <a:pt x="651272" y="0"/>
                      <a:pt x="794147" y="0"/>
                    </a:cubicBezTo>
                    <a:close/>
                  </a:path>
                </a:pathLst>
              </a:cu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dirty="0"/>
              </a:p>
            </p:txBody>
          </p:sp>
          <p:sp>
            <p:nvSpPr>
              <p:cNvPr id="18" name="Freeform: Shape 67">
                <a:extLst>
                  <a:ext uri="{FF2B5EF4-FFF2-40B4-BE49-F238E27FC236}">
                    <a16:creationId xmlns:a16="http://schemas.microsoft.com/office/drawing/2014/main" id="{275D1FAA-C13F-4A6B-BA37-7704CFB7ADCD}"/>
                  </a:ext>
                </a:extLst>
              </p:cNvPr>
              <p:cNvSpPr/>
              <p:nvPr/>
            </p:nvSpPr>
            <p:spPr>
              <a:xfrm>
                <a:off x="8174174" y="1963600"/>
                <a:ext cx="443936" cy="326799"/>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4" name="Subtitle 2">
              <a:extLst>
                <a:ext uri="{FF2B5EF4-FFF2-40B4-BE49-F238E27FC236}">
                  <a16:creationId xmlns:a16="http://schemas.microsoft.com/office/drawing/2014/main" id="{53858C97-DA2F-8866-47CC-CDF4077BBF9D}"/>
                </a:ext>
              </a:extLst>
            </p:cNvPr>
            <p:cNvSpPr txBox="1">
              <a:spLocks/>
            </p:cNvSpPr>
            <p:nvPr/>
          </p:nvSpPr>
          <p:spPr>
            <a:xfrm>
              <a:off x="1560697" y="757061"/>
              <a:ext cx="729275" cy="203382"/>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smtClean="0">
                  <a:solidFill>
                    <a:srgbClr val="7030A0"/>
                  </a:solidFill>
                </a:rPr>
                <a:t>PDS</a:t>
              </a:r>
              <a:endParaRPr lang="en-US" sz="1600" dirty="0">
                <a:solidFill>
                  <a:srgbClr val="7030A0"/>
                </a:solidFill>
              </a:endParaRPr>
            </a:p>
          </p:txBody>
        </p:sp>
        <p:sp>
          <p:nvSpPr>
            <p:cNvPr id="15" name="Title 4">
              <a:extLst>
                <a:ext uri="{FF2B5EF4-FFF2-40B4-BE49-F238E27FC236}">
                  <a16:creationId xmlns:a16="http://schemas.microsoft.com/office/drawing/2014/main" id="{27228BAE-048B-681E-DD8D-BD96B22560E0}"/>
                </a:ext>
              </a:extLst>
            </p:cNvPr>
            <p:cNvSpPr txBox="1">
              <a:spLocks/>
            </p:cNvSpPr>
            <p:nvPr/>
          </p:nvSpPr>
          <p:spPr>
            <a:xfrm>
              <a:off x="750193" y="1314680"/>
              <a:ext cx="938689" cy="470538"/>
            </a:xfrm>
            <a:prstGeom prst="rect">
              <a:avLst/>
            </a:prstGeom>
            <a:solidFill>
              <a:schemeClr val="bg1"/>
            </a:solidFill>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2800" dirty="0" smtClean="0">
                  <a:solidFill>
                    <a:schemeClr val="accent5">
                      <a:lumMod val="50000"/>
                    </a:schemeClr>
                  </a:solidFill>
                </a:rPr>
                <a:t>SDN</a:t>
              </a:r>
              <a:endParaRPr lang="en-US" sz="2800" dirty="0">
                <a:solidFill>
                  <a:schemeClr val="accent5">
                    <a:lumMod val="50000"/>
                  </a:schemeClr>
                </a:solidFill>
              </a:endParaRPr>
            </a:p>
          </p:txBody>
        </p:sp>
        <p:sp>
          <p:nvSpPr>
            <p:cNvPr id="16" name="Title 4">
              <a:extLst>
                <a:ext uri="{FF2B5EF4-FFF2-40B4-BE49-F238E27FC236}">
                  <a16:creationId xmlns:a16="http://schemas.microsoft.com/office/drawing/2014/main" id="{27228BAE-048B-681E-DD8D-BD96B22560E0}"/>
                </a:ext>
              </a:extLst>
            </p:cNvPr>
            <p:cNvSpPr txBox="1">
              <a:spLocks/>
            </p:cNvSpPr>
            <p:nvPr/>
          </p:nvSpPr>
          <p:spPr>
            <a:xfrm>
              <a:off x="1449719" y="1352665"/>
              <a:ext cx="928870" cy="581223"/>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2800" dirty="0" smtClean="0">
                  <a:solidFill>
                    <a:schemeClr val="accent1">
                      <a:lumMod val="75000"/>
                    </a:schemeClr>
                  </a:solidFill>
                </a:rPr>
                <a:t>NFV</a:t>
              </a:r>
              <a:endParaRPr lang="en-US" sz="2800" dirty="0">
                <a:solidFill>
                  <a:schemeClr val="accent1">
                    <a:lumMod val="75000"/>
                  </a:schemeClr>
                </a:solidFill>
              </a:endParaRPr>
            </a:p>
          </p:txBody>
        </p:sp>
      </p:grpSp>
    </p:spTree>
    <p:extLst>
      <p:ext uri="{BB962C8B-B14F-4D97-AF65-F5344CB8AC3E}">
        <p14:creationId xmlns:p14="http://schemas.microsoft.com/office/powerpoint/2010/main" val="1721274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run </a:t>
            </a:r>
            <a:r>
              <a:rPr lang="en-US" dirty="0" err="1"/>
              <a:t>docker</a:t>
            </a:r>
            <a:endParaRPr lang="en-US" dirty="0"/>
          </a:p>
        </p:txBody>
      </p:sp>
      <p:sp>
        <p:nvSpPr>
          <p:cNvPr id="3" name="Content Placeholder 2"/>
          <p:cNvSpPr>
            <a:spLocks noGrp="1"/>
          </p:cNvSpPr>
          <p:nvPr>
            <p:ph idx="1"/>
          </p:nvPr>
        </p:nvSpPr>
        <p:spPr/>
        <p:txBody>
          <a:bodyPr/>
          <a:lstStyle/>
          <a:p>
            <a:r>
              <a:rPr lang="en-US" dirty="0">
                <a:hlinkClick r:id="rId3"/>
              </a:rPr>
              <a:t>https://docs.docker.com/get-started/docker-concepts/the-basics/what-is-a-container</a:t>
            </a:r>
            <a:r>
              <a:rPr lang="en-US" dirty="0" smtClean="0">
                <a:hlinkClick r:id="rId3"/>
              </a:rPr>
              <a:t>/</a:t>
            </a:r>
            <a:endParaRPr lang="en-US" dirty="0" smtClean="0"/>
          </a:p>
          <a:p>
            <a:r>
              <a:rPr lang="en-US" dirty="0">
                <a:hlinkClick r:id="rId4"/>
              </a:rPr>
              <a:t>https://docs.docker.com/reference/cli/docker/container/run</a:t>
            </a:r>
            <a:r>
              <a:rPr lang="en-US" dirty="0" smtClean="0">
                <a:hlinkClick r:id="rId4"/>
              </a:rPr>
              <a:t>/</a:t>
            </a:r>
            <a:endParaRPr lang="en-US" dirty="0" smtClean="0"/>
          </a:p>
          <a:p>
            <a:r>
              <a:rPr lang="en-US" dirty="0"/>
              <a:t>https://docs.docker.com/get-started/workshop/02_our_app/</a:t>
            </a:r>
          </a:p>
        </p:txBody>
      </p:sp>
    </p:spTree>
    <p:extLst>
      <p:ext uri="{BB962C8B-B14F-4D97-AF65-F5344CB8AC3E}">
        <p14:creationId xmlns:p14="http://schemas.microsoft.com/office/powerpoint/2010/main" val="3133231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https://docs.docker.com/get-started/workshop/02_our_app/</a:t>
            </a:r>
          </a:p>
        </p:txBody>
      </p:sp>
      <p:sp>
        <p:nvSpPr>
          <p:cNvPr id="3" name="Content Placeholder 2"/>
          <p:cNvSpPr>
            <a:spLocks noGrp="1"/>
          </p:cNvSpPr>
          <p:nvPr>
            <p:ph idx="1"/>
          </p:nvPr>
        </p:nvSpPr>
        <p:spPr/>
        <p:txBody>
          <a:bodyPr/>
          <a:lstStyle/>
          <a:p>
            <a:r>
              <a:rPr lang="en-US" u="sng" dirty="0">
                <a:hlinkClick r:id="rId3"/>
              </a:rPr>
              <a:t>Prerequisites</a:t>
            </a:r>
            <a:endParaRPr lang="en-US" dirty="0"/>
          </a:p>
          <a:p>
            <a:r>
              <a:rPr lang="en-US" dirty="0"/>
              <a:t>You have installed the latest version of </a:t>
            </a:r>
            <a:r>
              <a:rPr lang="en-US" u="sng" dirty="0">
                <a:hlinkClick r:id="rId4"/>
              </a:rPr>
              <a:t>Docker Desktop</a:t>
            </a:r>
            <a:r>
              <a:rPr lang="en-US" dirty="0"/>
              <a:t>.</a:t>
            </a:r>
          </a:p>
          <a:p>
            <a:r>
              <a:rPr lang="en-US" dirty="0"/>
              <a:t>You have installed a </a:t>
            </a:r>
            <a:r>
              <a:rPr lang="en-US" u="sng" dirty="0" err="1">
                <a:hlinkClick r:id="rId5"/>
              </a:rPr>
              <a:t>Git</a:t>
            </a:r>
            <a:r>
              <a:rPr lang="en-US" u="sng" dirty="0">
                <a:hlinkClick r:id="rId5"/>
              </a:rPr>
              <a:t> client</a:t>
            </a:r>
            <a:r>
              <a:rPr lang="en-US" dirty="0"/>
              <a:t>.</a:t>
            </a:r>
          </a:p>
          <a:p>
            <a:r>
              <a:rPr lang="en-US" dirty="0"/>
              <a:t>You have an IDE or a text editor to edit files. Docker recommends using </a:t>
            </a:r>
            <a:r>
              <a:rPr lang="en-US" u="sng" dirty="0">
                <a:hlinkClick r:id="rId6"/>
              </a:rPr>
              <a:t>Visual Studio Code</a:t>
            </a:r>
            <a:r>
              <a:rPr lang="en-US" dirty="0" smtClean="0"/>
              <a:t>.</a:t>
            </a:r>
          </a:p>
          <a:p>
            <a:endParaRPr lang="en-US" dirty="0"/>
          </a:p>
          <a:p>
            <a:endParaRPr lang="en-US" dirty="0" smtClean="0"/>
          </a:p>
          <a:p>
            <a:r>
              <a:rPr lang="en-US" dirty="0"/>
              <a:t>https://github.com/siagianp/IoT-Data_Simulation1/blob/main/</a:t>
            </a:r>
            <a:r>
              <a:rPr lang="en-US" dirty="0">
                <a:solidFill>
                  <a:srgbClr val="FF0000"/>
                </a:solidFill>
              </a:rPr>
              <a:t>IoT-data-simulator1.zip</a:t>
            </a:r>
          </a:p>
          <a:p>
            <a:endParaRPr lang="en-US" dirty="0"/>
          </a:p>
        </p:txBody>
      </p:sp>
    </p:spTree>
    <p:extLst>
      <p:ext uri="{BB962C8B-B14F-4D97-AF65-F5344CB8AC3E}">
        <p14:creationId xmlns:p14="http://schemas.microsoft.com/office/powerpoint/2010/main" val="2087412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0023" y="0"/>
            <a:ext cx="3401122" cy="3119501"/>
          </a:xfrm>
          <a:prstGeom prst="rect">
            <a:avLst/>
          </a:prstGeom>
        </p:spPr>
      </p:pic>
      <p:pic>
        <p:nvPicPr>
          <p:cNvPr id="5" name="Picture 4"/>
          <p:cNvPicPr>
            <a:picLocks noChangeAspect="1"/>
          </p:cNvPicPr>
          <p:nvPr/>
        </p:nvPicPr>
        <p:blipFill>
          <a:blip r:embed="rId3"/>
          <a:stretch>
            <a:fillRect/>
          </a:stretch>
        </p:blipFill>
        <p:spPr>
          <a:xfrm>
            <a:off x="3311099" y="0"/>
            <a:ext cx="3933220" cy="3036932"/>
          </a:xfrm>
          <a:prstGeom prst="rect">
            <a:avLst/>
          </a:prstGeom>
        </p:spPr>
      </p:pic>
      <p:pic>
        <p:nvPicPr>
          <p:cNvPr id="6" name="Picture 5"/>
          <p:cNvPicPr>
            <a:picLocks noChangeAspect="1"/>
          </p:cNvPicPr>
          <p:nvPr/>
        </p:nvPicPr>
        <p:blipFill>
          <a:blip r:embed="rId4"/>
          <a:stretch>
            <a:fillRect/>
          </a:stretch>
        </p:blipFill>
        <p:spPr>
          <a:xfrm>
            <a:off x="7244319" y="0"/>
            <a:ext cx="4947681" cy="3036932"/>
          </a:xfrm>
          <a:prstGeom prst="rect">
            <a:avLst/>
          </a:prstGeom>
        </p:spPr>
      </p:pic>
    </p:spTree>
    <p:extLst>
      <p:ext uri="{BB962C8B-B14F-4D97-AF65-F5344CB8AC3E}">
        <p14:creationId xmlns:p14="http://schemas.microsoft.com/office/powerpoint/2010/main" val="39537049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12599</TotalTime>
  <Words>499</Words>
  <Application>Microsoft Office PowerPoint</Application>
  <PresentationFormat>Widescreen</PresentationFormat>
  <Paragraphs>156</Paragraphs>
  <Slides>20</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맑은 고딕</vt:lpstr>
      <vt:lpstr>Arial</vt:lpstr>
      <vt:lpstr>Calibri</vt:lpstr>
      <vt:lpstr>Calibri Light</vt:lpstr>
      <vt:lpstr>Office Theme</vt:lpstr>
      <vt:lpstr>PowerPoint Presentation</vt:lpstr>
      <vt:lpstr>MQTT (Message Queue Telemetry Transport) </vt:lpstr>
      <vt:lpstr>What is a Topic</vt:lpstr>
      <vt:lpstr>Tutorial : Setting up an Mosquitto MQTT With Docker </vt:lpstr>
      <vt:lpstr>Creating a Simple IoT Project </vt:lpstr>
      <vt:lpstr>PowerPoint Presentation</vt:lpstr>
      <vt:lpstr>how to run docker</vt:lpstr>
      <vt:lpstr>https://docs.docker.com/get-started/workshop/02_our_app/</vt:lpstr>
      <vt:lpstr>PowerPoint Presentation</vt:lpstr>
      <vt:lpstr>PowerPoint Presentation</vt:lpstr>
      <vt:lpstr>PowerPoint Presentation</vt:lpstr>
      <vt:lpstr>Git</vt:lpstr>
      <vt:lpstr>MQTT Simulator</vt:lpstr>
      <vt:lpstr>MQTT Simulator</vt:lpstr>
      <vt:lpstr>PowerPoint Presentation</vt:lpstr>
      <vt:lpstr>PowerPoint Presentation</vt:lpstr>
      <vt:lpstr>PowerPoint Presentation</vt:lpstr>
      <vt:lpstr>Creating a Simple IoT Project Simple IoT temperature simulation docker</vt:lpstr>
      <vt:lpstr>Thank you!</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pds</dc:creator>
  <cp:lastModifiedBy>Gde</cp:lastModifiedBy>
  <cp:revision>158</cp:revision>
  <dcterms:created xsi:type="dcterms:W3CDTF">2024-10-14T08:49:47Z</dcterms:created>
  <dcterms:modified xsi:type="dcterms:W3CDTF">2024-11-11T07:25:34Z</dcterms:modified>
</cp:coreProperties>
</file>